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7.wmf"/><Relationship Id="rId1" Type="http://schemas.openxmlformats.org/officeDocument/2006/relationships/image" Target="../media/image1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自定义版式">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09325732"/>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507628367"/>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2020/9/7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8.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 Target="slide1.xml"/><Relationship Id="rId5" Type="http://schemas.openxmlformats.org/officeDocument/2006/relationships/tags" Target="../tags/tag5.xml"/><Relationship Id="rId10" Type="http://schemas.openxmlformats.org/officeDocument/2006/relationships/slideLayout" Target="../slideLayouts/slideLayout12.xml"/><Relationship Id="rId4" Type="http://schemas.openxmlformats.org/officeDocument/2006/relationships/tags" Target="../tags/tag4.xml"/><Relationship Id="rId9" Type="http://schemas.openxmlformats.org/officeDocument/2006/relationships/tags" Target="../tags/tag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3.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6" Type="http://schemas.openxmlformats.org/officeDocument/2006/relationships/image" Target="../media/image17.wmf"/><Relationship Id="rId5" Type="http://schemas.openxmlformats.org/officeDocument/2006/relationships/oleObject" Target="../embeddings/oleObject2.bin"/><Relationship Id="rId4" Type="http://schemas.openxmlformats.org/officeDocument/2006/relationships/image" Target="../media/image16.wmf"/></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ags" Target="../tags/tag1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5"/>
          <p:cNvSpPr/>
          <p:nvPr/>
        </p:nvSpPr>
        <p:spPr>
          <a:xfrm>
            <a:off x="3900488" y="147638"/>
            <a:ext cx="1365250" cy="1230312"/>
          </a:xfrm>
          <a:custGeom>
            <a:avLst/>
            <a:gdLst/>
            <a:ahLst/>
            <a:cxnLst>
              <a:cxn ang="0">
                <a:pos x="1071417" y="1164618"/>
              </a:cxn>
              <a:cxn ang="0">
                <a:pos x="1023599" y="1212410"/>
              </a:cxn>
              <a:cxn ang="0">
                <a:pos x="955359" y="1230018"/>
              </a:cxn>
              <a:cxn ang="0">
                <a:pos x="406451" y="1230018"/>
              </a:cxn>
              <a:cxn ang="0">
                <a:pos x="341199" y="1212410"/>
              </a:cxn>
              <a:cxn ang="0">
                <a:pos x="293381" y="1164115"/>
              </a:cxn>
              <a:cxn ang="0">
                <a:pos x="17931" y="682169"/>
              </a:cxn>
              <a:cxn ang="0">
                <a:pos x="0" y="615260"/>
              </a:cxn>
              <a:cxn ang="0">
                <a:pos x="17931" y="547848"/>
              </a:cxn>
              <a:cxn ang="0">
                <a:pos x="292385" y="67915"/>
              </a:cxn>
              <a:cxn ang="0">
                <a:pos x="341199" y="18613"/>
              </a:cxn>
              <a:cxn ang="0">
                <a:pos x="403462" y="503"/>
              </a:cxn>
              <a:cxn ang="0">
                <a:pos x="954363" y="503"/>
              </a:cxn>
              <a:cxn ang="0">
                <a:pos x="1023599" y="18613"/>
              </a:cxn>
              <a:cxn ang="0">
                <a:pos x="1071417" y="66405"/>
              </a:cxn>
              <a:cxn ang="0">
                <a:pos x="1345871" y="546339"/>
              </a:cxn>
              <a:cxn ang="0">
                <a:pos x="1364799" y="615260"/>
              </a:cxn>
              <a:cxn ang="0">
                <a:pos x="1345373" y="684684"/>
              </a:cxn>
              <a:cxn ang="0">
                <a:pos x="1071417" y="1164618"/>
              </a:cxn>
            </a:cxnLst>
            <a:rect l="0" t="0" r="0" b="0"/>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a:noFill/>
          </a:ln>
        </p:spPr>
        <p:txBody>
          <a:bodyPr/>
          <a:lstStyle/>
          <a:p>
            <a:endParaRPr lang="zh-CN" altLang="en-US"/>
          </a:p>
        </p:txBody>
      </p:sp>
      <p:grpSp>
        <p:nvGrpSpPr>
          <p:cNvPr id="67" name="组合 66"/>
          <p:cNvGrpSpPr/>
          <p:nvPr/>
        </p:nvGrpSpPr>
        <p:grpSpPr>
          <a:xfrm>
            <a:off x="4335745" y="465255"/>
            <a:ext cx="659199" cy="598204"/>
            <a:chOff x="4603750" y="4427538"/>
            <a:chExt cx="446088" cy="404812"/>
          </a:xfrm>
          <a:solidFill>
            <a:schemeClr val="accent2"/>
          </a:solidFill>
        </p:grpSpPr>
        <p:sp>
          <p:nvSpPr>
            <p:cNvPr id="68" name="Freeform 49"/>
            <p:cNvSpPr>
              <a:spLocks noEditPoints="1"/>
            </p:cNvSpPr>
            <p:nvPr/>
          </p:nvSpPr>
          <p:spPr bwMode="auto">
            <a:xfrm>
              <a:off x="4603750" y="4427538"/>
              <a:ext cx="338138" cy="404812"/>
            </a:xfrm>
            <a:custGeom>
              <a:avLst/>
              <a:gdLst>
                <a:gd name="T0" fmla="*/ 86 w 90"/>
                <a:gd name="T1" fmla="*/ 95 h 108"/>
                <a:gd name="T2" fmla="*/ 78 w 90"/>
                <a:gd name="T3" fmla="*/ 104 h 108"/>
                <a:gd name="T4" fmla="*/ 21 w 90"/>
                <a:gd name="T5" fmla="*/ 104 h 108"/>
                <a:gd name="T6" fmla="*/ 12 w 90"/>
                <a:gd name="T7" fmla="*/ 95 h 108"/>
                <a:gd name="T8" fmla="*/ 12 w 90"/>
                <a:gd name="T9" fmla="*/ 12 h 108"/>
                <a:gd name="T10" fmla="*/ 21 w 90"/>
                <a:gd name="T11" fmla="*/ 4 h 108"/>
                <a:gd name="T12" fmla="*/ 78 w 90"/>
                <a:gd name="T13" fmla="*/ 4 h 108"/>
                <a:gd name="T14" fmla="*/ 86 w 90"/>
                <a:gd name="T15" fmla="*/ 12 h 108"/>
                <a:gd name="T16" fmla="*/ 86 w 90"/>
                <a:gd name="T17" fmla="*/ 31 h 108"/>
                <a:gd name="T18" fmla="*/ 90 w 90"/>
                <a:gd name="T19" fmla="*/ 27 h 108"/>
                <a:gd name="T20" fmla="*/ 90 w 90"/>
                <a:gd name="T21" fmla="*/ 12 h 108"/>
                <a:gd name="T22" fmla="*/ 78 w 90"/>
                <a:gd name="T23" fmla="*/ 0 h 108"/>
                <a:gd name="T24" fmla="*/ 21 w 90"/>
                <a:gd name="T25" fmla="*/ 0 h 108"/>
                <a:gd name="T26" fmla="*/ 11 w 90"/>
                <a:gd name="T27" fmla="*/ 4 h 108"/>
                <a:gd name="T28" fmla="*/ 0 w 90"/>
                <a:gd name="T29" fmla="*/ 16 h 108"/>
                <a:gd name="T30" fmla="*/ 0 w 90"/>
                <a:gd name="T31" fmla="*/ 93 h 108"/>
                <a:gd name="T32" fmla="*/ 12 w 90"/>
                <a:gd name="T33" fmla="*/ 104 h 108"/>
                <a:gd name="T34" fmla="*/ 21 w 90"/>
                <a:gd name="T35" fmla="*/ 108 h 108"/>
                <a:gd name="T36" fmla="*/ 78 w 90"/>
                <a:gd name="T37" fmla="*/ 108 h 108"/>
                <a:gd name="T38" fmla="*/ 90 w 90"/>
                <a:gd name="T39" fmla="*/ 95 h 108"/>
                <a:gd name="T40" fmla="*/ 90 w 90"/>
                <a:gd name="T41" fmla="*/ 66 h 108"/>
                <a:gd name="T42" fmla="*/ 86 w 90"/>
                <a:gd name="T43" fmla="*/ 70 h 108"/>
                <a:gd name="T44" fmla="*/ 86 w 90"/>
                <a:gd name="T45" fmla="*/ 95 h 108"/>
                <a:gd name="T46" fmla="*/ 4 w 90"/>
                <a:gd name="T47" fmla="*/ 93 h 108"/>
                <a:gd name="T48" fmla="*/ 4 w 90"/>
                <a:gd name="T49" fmla="*/ 16 h 108"/>
                <a:gd name="T50" fmla="*/ 9 w 90"/>
                <a:gd name="T51" fmla="*/ 9 h 108"/>
                <a:gd name="T52" fmla="*/ 8 w 90"/>
                <a:gd name="T53" fmla="*/ 12 h 108"/>
                <a:gd name="T54" fmla="*/ 8 w 90"/>
                <a:gd name="T55" fmla="*/ 95 h 108"/>
                <a:gd name="T56" fmla="*/ 9 w 90"/>
                <a:gd name="T57" fmla="*/ 100 h 108"/>
                <a:gd name="T58" fmla="*/ 4 w 90"/>
                <a:gd name="T59" fmla="*/ 9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0" h="108">
                  <a:moveTo>
                    <a:pt x="86" y="95"/>
                  </a:moveTo>
                  <a:cubicBezTo>
                    <a:pt x="86" y="100"/>
                    <a:pt x="82" y="104"/>
                    <a:pt x="78" y="104"/>
                  </a:cubicBezTo>
                  <a:cubicBezTo>
                    <a:pt x="21" y="104"/>
                    <a:pt x="21" y="104"/>
                    <a:pt x="21" y="104"/>
                  </a:cubicBezTo>
                  <a:cubicBezTo>
                    <a:pt x="16" y="104"/>
                    <a:pt x="12" y="100"/>
                    <a:pt x="12" y="95"/>
                  </a:cubicBezTo>
                  <a:cubicBezTo>
                    <a:pt x="12" y="12"/>
                    <a:pt x="12" y="12"/>
                    <a:pt x="12" y="12"/>
                  </a:cubicBezTo>
                  <a:cubicBezTo>
                    <a:pt x="12" y="8"/>
                    <a:pt x="16" y="4"/>
                    <a:pt x="21" y="4"/>
                  </a:cubicBezTo>
                  <a:cubicBezTo>
                    <a:pt x="78" y="4"/>
                    <a:pt x="78" y="4"/>
                    <a:pt x="78" y="4"/>
                  </a:cubicBezTo>
                  <a:cubicBezTo>
                    <a:pt x="82" y="4"/>
                    <a:pt x="86" y="8"/>
                    <a:pt x="86" y="12"/>
                  </a:cubicBezTo>
                  <a:cubicBezTo>
                    <a:pt x="86" y="31"/>
                    <a:pt x="86" y="31"/>
                    <a:pt x="86" y="31"/>
                  </a:cubicBezTo>
                  <a:cubicBezTo>
                    <a:pt x="90" y="27"/>
                    <a:pt x="90" y="27"/>
                    <a:pt x="90" y="27"/>
                  </a:cubicBezTo>
                  <a:cubicBezTo>
                    <a:pt x="90" y="12"/>
                    <a:pt x="90" y="12"/>
                    <a:pt x="90" y="12"/>
                  </a:cubicBezTo>
                  <a:cubicBezTo>
                    <a:pt x="90" y="5"/>
                    <a:pt x="85" y="0"/>
                    <a:pt x="78" y="0"/>
                  </a:cubicBezTo>
                  <a:cubicBezTo>
                    <a:pt x="21" y="0"/>
                    <a:pt x="21" y="0"/>
                    <a:pt x="21" y="0"/>
                  </a:cubicBezTo>
                  <a:cubicBezTo>
                    <a:pt x="17" y="0"/>
                    <a:pt x="13" y="2"/>
                    <a:pt x="11" y="4"/>
                  </a:cubicBezTo>
                  <a:cubicBezTo>
                    <a:pt x="5" y="5"/>
                    <a:pt x="0" y="10"/>
                    <a:pt x="0" y="16"/>
                  </a:cubicBezTo>
                  <a:cubicBezTo>
                    <a:pt x="0" y="93"/>
                    <a:pt x="0" y="93"/>
                    <a:pt x="0" y="93"/>
                  </a:cubicBezTo>
                  <a:cubicBezTo>
                    <a:pt x="0" y="99"/>
                    <a:pt x="5" y="104"/>
                    <a:pt x="12" y="104"/>
                  </a:cubicBezTo>
                  <a:cubicBezTo>
                    <a:pt x="14" y="107"/>
                    <a:pt x="17" y="108"/>
                    <a:pt x="21" y="108"/>
                  </a:cubicBezTo>
                  <a:cubicBezTo>
                    <a:pt x="78" y="108"/>
                    <a:pt x="78" y="108"/>
                    <a:pt x="78" y="108"/>
                  </a:cubicBezTo>
                  <a:cubicBezTo>
                    <a:pt x="85" y="108"/>
                    <a:pt x="90" y="102"/>
                    <a:pt x="90" y="95"/>
                  </a:cubicBezTo>
                  <a:cubicBezTo>
                    <a:pt x="90" y="66"/>
                    <a:pt x="90" y="66"/>
                    <a:pt x="90" y="66"/>
                  </a:cubicBezTo>
                  <a:cubicBezTo>
                    <a:pt x="86" y="70"/>
                    <a:pt x="86" y="70"/>
                    <a:pt x="86" y="70"/>
                  </a:cubicBezTo>
                  <a:lnTo>
                    <a:pt x="86" y="95"/>
                  </a:lnTo>
                  <a:close/>
                  <a:moveTo>
                    <a:pt x="4" y="93"/>
                  </a:moveTo>
                  <a:cubicBezTo>
                    <a:pt x="4" y="16"/>
                    <a:pt x="4" y="16"/>
                    <a:pt x="4" y="16"/>
                  </a:cubicBezTo>
                  <a:cubicBezTo>
                    <a:pt x="4" y="13"/>
                    <a:pt x="6" y="10"/>
                    <a:pt x="9" y="9"/>
                  </a:cubicBezTo>
                  <a:cubicBezTo>
                    <a:pt x="8" y="10"/>
                    <a:pt x="8" y="11"/>
                    <a:pt x="8" y="12"/>
                  </a:cubicBezTo>
                  <a:cubicBezTo>
                    <a:pt x="8" y="95"/>
                    <a:pt x="8" y="95"/>
                    <a:pt x="8" y="95"/>
                  </a:cubicBezTo>
                  <a:cubicBezTo>
                    <a:pt x="8" y="97"/>
                    <a:pt x="8" y="98"/>
                    <a:pt x="9" y="100"/>
                  </a:cubicBezTo>
                  <a:cubicBezTo>
                    <a:pt x="6" y="98"/>
                    <a:pt x="4" y="96"/>
                    <a:pt x="4"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69" name="Rectangle 50"/>
            <p:cNvSpPr>
              <a:spLocks noChangeArrowheads="1"/>
            </p:cNvSpPr>
            <p:nvPr/>
          </p:nvSpPr>
          <p:spPr bwMode="auto">
            <a:xfrm>
              <a:off x="4683125" y="4513263"/>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0" name="Rectangle 51"/>
            <p:cNvSpPr>
              <a:spLocks noChangeArrowheads="1"/>
            </p:cNvSpPr>
            <p:nvPr/>
          </p:nvSpPr>
          <p:spPr bwMode="auto">
            <a:xfrm>
              <a:off x="4683125" y="457358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2" name="Freeform 52"/>
            <p:cNvSpPr/>
            <p:nvPr/>
          </p:nvSpPr>
          <p:spPr bwMode="auto">
            <a:xfrm>
              <a:off x="4683125" y="4633913"/>
              <a:ext cx="152400" cy="11112"/>
            </a:xfrm>
            <a:custGeom>
              <a:avLst/>
              <a:gdLst>
                <a:gd name="T0" fmla="*/ 0 w 96"/>
                <a:gd name="T1" fmla="*/ 7 h 7"/>
                <a:gd name="T2" fmla="*/ 92 w 96"/>
                <a:gd name="T3" fmla="*/ 7 h 7"/>
                <a:gd name="T4" fmla="*/ 96 w 96"/>
                <a:gd name="T5" fmla="*/ 0 h 7"/>
                <a:gd name="T6" fmla="*/ 0 w 96"/>
                <a:gd name="T7" fmla="*/ 0 h 7"/>
                <a:gd name="T8" fmla="*/ 0 w 96"/>
                <a:gd name="T9" fmla="*/ 7 h 7"/>
              </a:gdLst>
              <a:ahLst/>
              <a:cxnLst>
                <a:cxn ang="0">
                  <a:pos x="T0" y="T1"/>
                </a:cxn>
                <a:cxn ang="0">
                  <a:pos x="T2" y="T3"/>
                </a:cxn>
                <a:cxn ang="0">
                  <a:pos x="T4" y="T5"/>
                </a:cxn>
                <a:cxn ang="0">
                  <a:pos x="T6" y="T7"/>
                </a:cxn>
                <a:cxn ang="0">
                  <a:pos x="T8" y="T9"/>
                </a:cxn>
              </a:cxnLst>
              <a:rect l="0" t="0" r="r" b="b"/>
              <a:pathLst>
                <a:path w="96" h="7">
                  <a:moveTo>
                    <a:pt x="0" y="7"/>
                  </a:moveTo>
                  <a:lnTo>
                    <a:pt x="92" y="7"/>
                  </a:lnTo>
                  <a:lnTo>
                    <a:pt x="96"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3" name="Freeform 53"/>
            <p:cNvSpPr/>
            <p:nvPr/>
          </p:nvSpPr>
          <p:spPr bwMode="auto">
            <a:xfrm>
              <a:off x="4683125" y="4694238"/>
              <a:ext cx="119063" cy="11112"/>
            </a:xfrm>
            <a:custGeom>
              <a:avLst/>
              <a:gdLst>
                <a:gd name="T0" fmla="*/ 0 w 75"/>
                <a:gd name="T1" fmla="*/ 7 h 7"/>
                <a:gd name="T2" fmla="*/ 75 w 75"/>
                <a:gd name="T3" fmla="*/ 7 h 7"/>
                <a:gd name="T4" fmla="*/ 75 w 75"/>
                <a:gd name="T5" fmla="*/ 2 h 7"/>
                <a:gd name="T6" fmla="*/ 75 w 75"/>
                <a:gd name="T7" fmla="*/ 0 h 7"/>
                <a:gd name="T8" fmla="*/ 0 w 75"/>
                <a:gd name="T9" fmla="*/ 0 h 7"/>
                <a:gd name="T10" fmla="*/ 0 w 75"/>
                <a:gd name="T11" fmla="*/ 7 h 7"/>
              </a:gdLst>
              <a:ahLst/>
              <a:cxnLst>
                <a:cxn ang="0">
                  <a:pos x="T0" y="T1"/>
                </a:cxn>
                <a:cxn ang="0">
                  <a:pos x="T2" y="T3"/>
                </a:cxn>
                <a:cxn ang="0">
                  <a:pos x="T4" y="T5"/>
                </a:cxn>
                <a:cxn ang="0">
                  <a:pos x="T6" y="T7"/>
                </a:cxn>
                <a:cxn ang="0">
                  <a:pos x="T8" y="T9"/>
                </a:cxn>
                <a:cxn ang="0">
                  <a:pos x="T10" y="T11"/>
                </a:cxn>
              </a:cxnLst>
              <a:rect l="0" t="0" r="r" b="b"/>
              <a:pathLst>
                <a:path w="75" h="7">
                  <a:moveTo>
                    <a:pt x="0" y="7"/>
                  </a:moveTo>
                  <a:lnTo>
                    <a:pt x="75" y="7"/>
                  </a:lnTo>
                  <a:lnTo>
                    <a:pt x="75" y="2"/>
                  </a:lnTo>
                  <a:lnTo>
                    <a:pt x="75" y="0"/>
                  </a:lnTo>
                  <a:lnTo>
                    <a:pt x="0"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4" name="Rectangle 54"/>
            <p:cNvSpPr>
              <a:spLocks noChangeArrowheads="1"/>
            </p:cNvSpPr>
            <p:nvPr/>
          </p:nvSpPr>
          <p:spPr bwMode="auto">
            <a:xfrm>
              <a:off x="4683125" y="4757738"/>
              <a:ext cx="212725" cy="793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5" name="Freeform 55"/>
            <p:cNvSpPr/>
            <p:nvPr/>
          </p:nvSpPr>
          <p:spPr bwMode="auto">
            <a:xfrm>
              <a:off x="4810125" y="4667250"/>
              <a:ext cx="66675" cy="68262"/>
            </a:xfrm>
            <a:custGeom>
              <a:avLst/>
              <a:gdLst>
                <a:gd name="T0" fmla="*/ 9 w 42"/>
                <a:gd name="T1" fmla="*/ 0 h 43"/>
                <a:gd name="T2" fmla="*/ 5 w 42"/>
                <a:gd name="T3" fmla="*/ 22 h 43"/>
                <a:gd name="T4" fmla="*/ 0 w 42"/>
                <a:gd name="T5" fmla="*/ 43 h 43"/>
                <a:gd name="T6" fmla="*/ 21 w 42"/>
                <a:gd name="T7" fmla="*/ 38 h 43"/>
                <a:gd name="T8" fmla="*/ 42 w 42"/>
                <a:gd name="T9" fmla="*/ 33 h 43"/>
                <a:gd name="T10" fmla="*/ 26 w 42"/>
                <a:gd name="T11" fmla="*/ 17 h 43"/>
                <a:gd name="T12" fmla="*/ 9 w 42"/>
                <a:gd name="T13" fmla="*/ 0 h 43"/>
              </a:gdLst>
              <a:ahLst/>
              <a:cxnLst>
                <a:cxn ang="0">
                  <a:pos x="T0" y="T1"/>
                </a:cxn>
                <a:cxn ang="0">
                  <a:pos x="T2" y="T3"/>
                </a:cxn>
                <a:cxn ang="0">
                  <a:pos x="T4" y="T5"/>
                </a:cxn>
                <a:cxn ang="0">
                  <a:pos x="T6" y="T7"/>
                </a:cxn>
                <a:cxn ang="0">
                  <a:pos x="T8" y="T9"/>
                </a:cxn>
                <a:cxn ang="0">
                  <a:pos x="T10" y="T11"/>
                </a:cxn>
                <a:cxn ang="0">
                  <a:pos x="T12" y="T13"/>
                </a:cxn>
              </a:cxnLst>
              <a:rect l="0" t="0" r="r" b="b"/>
              <a:pathLst>
                <a:path w="42" h="43">
                  <a:moveTo>
                    <a:pt x="9" y="0"/>
                  </a:moveTo>
                  <a:lnTo>
                    <a:pt x="5" y="22"/>
                  </a:lnTo>
                  <a:lnTo>
                    <a:pt x="0" y="43"/>
                  </a:lnTo>
                  <a:lnTo>
                    <a:pt x="21" y="38"/>
                  </a:lnTo>
                  <a:lnTo>
                    <a:pt x="42" y="33"/>
                  </a:lnTo>
                  <a:lnTo>
                    <a:pt x="26" y="17"/>
                  </a:lnTo>
                  <a:lnTo>
                    <a:pt x="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6" name="Freeform 56"/>
            <p:cNvSpPr/>
            <p:nvPr/>
          </p:nvSpPr>
          <p:spPr bwMode="auto">
            <a:xfrm>
              <a:off x="4832350" y="4543425"/>
              <a:ext cx="123825" cy="123825"/>
            </a:xfrm>
            <a:custGeom>
              <a:avLst/>
              <a:gdLst>
                <a:gd name="T0" fmla="*/ 0 w 78"/>
                <a:gd name="T1" fmla="*/ 74 h 78"/>
                <a:gd name="T2" fmla="*/ 5 w 78"/>
                <a:gd name="T3" fmla="*/ 78 h 78"/>
                <a:gd name="T4" fmla="*/ 78 w 78"/>
                <a:gd name="T5" fmla="*/ 5 h 78"/>
                <a:gd name="T6" fmla="*/ 73 w 78"/>
                <a:gd name="T7" fmla="*/ 0 h 78"/>
                <a:gd name="T8" fmla="*/ 0 w 78"/>
                <a:gd name="T9" fmla="*/ 74 h 78"/>
              </a:gdLst>
              <a:ahLst/>
              <a:cxnLst>
                <a:cxn ang="0">
                  <a:pos x="T0" y="T1"/>
                </a:cxn>
                <a:cxn ang="0">
                  <a:pos x="T2" y="T3"/>
                </a:cxn>
                <a:cxn ang="0">
                  <a:pos x="T4" y="T5"/>
                </a:cxn>
                <a:cxn ang="0">
                  <a:pos x="T6" y="T7"/>
                </a:cxn>
                <a:cxn ang="0">
                  <a:pos x="T8" y="T9"/>
                </a:cxn>
              </a:cxnLst>
              <a:rect l="0" t="0" r="r" b="b"/>
              <a:pathLst>
                <a:path w="78" h="78">
                  <a:moveTo>
                    <a:pt x="0" y="74"/>
                  </a:moveTo>
                  <a:lnTo>
                    <a:pt x="5" y="78"/>
                  </a:lnTo>
                  <a:lnTo>
                    <a:pt x="78" y="5"/>
                  </a:lnTo>
                  <a:lnTo>
                    <a:pt x="73" y="0"/>
                  </a:lnTo>
                  <a:lnTo>
                    <a:pt x="0" y="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7" name="Freeform 57"/>
            <p:cNvSpPr/>
            <p:nvPr/>
          </p:nvSpPr>
          <p:spPr bwMode="auto">
            <a:xfrm>
              <a:off x="4876800" y="4589463"/>
              <a:ext cx="123825" cy="123825"/>
            </a:xfrm>
            <a:custGeom>
              <a:avLst/>
              <a:gdLst>
                <a:gd name="T0" fmla="*/ 0 w 78"/>
                <a:gd name="T1" fmla="*/ 73 h 78"/>
                <a:gd name="T2" fmla="*/ 5 w 78"/>
                <a:gd name="T3" fmla="*/ 78 h 78"/>
                <a:gd name="T4" fmla="*/ 78 w 78"/>
                <a:gd name="T5" fmla="*/ 4 h 78"/>
                <a:gd name="T6" fmla="*/ 74 w 78"/>
                <a:gd name="T7" fmla="*/ 0 h 78"/>
                <a:gd name="T8" fmla="*/ 0 w 78"/>
                <a:gd name="T9" fmla="*/ 73 h 78"/>
              </a:gdLst>
              <a:ahLst/>
              <a:cxnLst>
                <a:cxn ang="0">
                  <a:pos x="T0" y="T1"/>
                </a:cxn>
                <a:cxn ang="0">
                  <a:pos x="T2" y="T3"/>
                </a:cxn>
                <a:cxn ang="0">
                  <a:pos x="T4" y="T5"/>
                </a:cxn>
                <a:cxn ang="0">
                  <a:pos x="T6" y="T7"/>
                </a:cxn>
                <a:cxn ang="0">
                  <a:pos x="T8" y="T9"/>
                </a:cxn>
              </a:cxnLst>
              <a:rect l="0" t="0" r="r" b="b"/>
              <a:pathLst>
                <a:path w="78" h="78">
                  <a:moveTo>
                    <a:pt x="0" y="73"/>
                  </a:moveTo>
                  <a:lnTo>
                    <a:pt x="5" y="78"/>
                  </a:lnTo>
                  <a:lnTo>
                    <a:pt x="78" y="4"/>
                  </a:lnTo>
                  <a:lnTo>
                    <a:pt x="74" y="0"/>
                  </a:lnTo>
                  <a:lnTo>
                    <a:pt x="0" y="7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8" name="Freeform 58"/>
            <p:cNvSpPr/>
            <p:nvPr/>
          </p:nvSpPr>
          <p:spPr bwMode="auto">
            <a:xfrm>
              <a:off x="4846638" y="4559300"/>
              <a:ext cx="136525" cy="134937"/>
            </a:xfrm>
            <a:custGeom>
              <a:avLst/>
              <a:gdLst>
                <a:gd name="T0" fmla="*/ 76 w 86"/>
                <a:gd name="T1" fmla="*/ 0 h 85"/>
                <a:gd name="T2" fmla="*/ 0 w 86"/>
                <a:gd name="T3" fmla="*/ 75 h 85"/>
                <a:gd name="T4" fmla="*/ 12 w 86"/>
                <a:gd name="T5" fmla="*/ 85 h 85"/>
                <a:gd name="T6" fmla="*/ 86 w 86"/>
                <a:gd name="T7" fmla="*/ 12 h 85"/>
                <a:gd name="T8" fmla="*/ 76 w 86"/>
                <a:gd name="T9" fmla="*/ 0 h 85"/>
              </a:gdLst>
              <a:ahLst/>
              <a:cxnLst>
                <a:cxn ang="0">
                  <a:pos x="T0" y="T1"/>
                </a:cxn>
                <a:cxn ang="0">
                  <a:pos x="T2" y="T3"/>
                </a:cxn>
                <a:cxn ang="0">
                  <a:pos x="T4" y="T5"/>
                </a:cxn>
                <a:cxn ang="0">
                  <a:pos x="T6" y="T7"/>
                </a:cxn>
                <a:cxn ang="0">
                  <a:pos x="T8" y="T9"/>
                </a:cxn>
              </a:cxnLst>
              <a:rect l="0" t="0" r="r" b="b"/>
              <a:pathLst>
                <a:path w="86" h="85">
                  <a:moveTo>
                    <a:pt x="76" y="0"/>
                  </a:moveTo>
                  <a:lnTo>
                    <a:pt x="0" y="75"/>
                  </a:lnTo>
                  <a:lnTo>
                    <a:pt x="12" y="85"/>
                  </a:lnTo>
                  <a:lnTo>
                    <a:pt x="86" y="12"/>
                  </a:lnTo>
                  <a:lnTo>
                    <a:pt x="7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79" name="Freeform 59"/>
            <p:cNvSpPr/>
            <p:nvPr/>
          </p:nvSpPr>
          <p:spPr bwMode="auto">
            <a:xfrm>
              <a:off x="4953000" y="4529138"/>
              <a:ext cx="63500" cy="63500"/>
            </a:xfrm>
            <a:custGeom>
              <a:avLst/>
              <a:gdLst>
                <a:gd name="T0" fmla="*/ 0 w 40"/>
                <a:gd name="T1" fmla="*/ 7 h 40"/>
                <a:gd name="T2" fmla="*/ 33 w 40"/>
                <a:gd name="T3" fmla="*/ 40 h 40"/>
                <a:gd name="T4" fmla="*/ 40 w 40"/>
                <a:gd name="T5" fmla="*/ 33 h 40"/>
                <a:gd name="T6" fmla="*/ 7 w 40"/>
                <a:gd name="T7" fmla="*/ 0 h 40"/>
                <a:gd name="T8" fmla="*/ 0 w 40"/>
                <a:gd name="T9" fmla="*/ 7 h 40"/>
              </a:gdLst>
              <a:ahLst/>
              <a:cxnLst>
                <a:cxn ang="0">
                  <a:pos x="T0" y="T1"/>
                </a:cxn>
                <a:cxn ang="0">
                  <a:pos x="T2" y="T3"/>
                </a:cxn>
                <a:cxn ang="0">
                  <a:pos x="T4" y="T5"/>
                </a:cxn>
                <a:cxn ang="0">
                  <a:pos x="T6" y="T7"/>
                </a:cxn>
                <a:cxn ang="0">
                  <a:pos x="T8" y="T9"/>
                </a:cxn>
              </a:cxnLst>
              <a:rect l="0" t="0" r="r" b="b"/>
              <a:pathLst>
                <a:path w="40" h="40">
                  <a:moveTo>
                    <a:pt x="0" y="7"/>
                  </a:moveTo>
                  <a:lnTo>
                    <a:pt x="33" y="40"/>
                  </a:lnTo>
                  <a:lnTo>
                    <a:pt x="40" y="33"/>
                  </a:lnTo>
                  <a:lnTo>
                    <a:pt x="7" y="0"/>
                  </a:lnTo>
                  <a:lnTo>
                    <a:pt x="0" y="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sp>
          <p:nvSpPr>
            <p:cNvPr id="80" name="Freeform 60"/>
            <p:cNvSpPr/>
            <p:nvPr/>
          </p:nvSpPr>
          <p:spPr bwMode="auto">
            <a:xfrm>
              <a:off x="4964113" y="4495800"/>
              <a:ext cx="85725" cy="85725"/>
            </a:xfrm>
            <a:custGeom>
              <a:avLst/>
              <a:gdLst>
                <a:gd name="T0" fmla="*/ 20 w 23"/>
                <a:gd name="T1" fmla="*/ 8 h 23"/>
                <a:gd name="T2" fmla="*/ 15 w 23"/>
                <a:gd name="T3" fmla="*/ 3 h 23"/>
                <a:gd name="T4" fmla="*/ 6 w 23"/>
                <a:gd name="T5" fmla="*/ 3 h 23"/>
                <a:gd name="T6" fmla="*/ 0 w 23"/>
                <a:gd name="T7" fmla="*/ 8 h 23"/>
                <a:gd name="T8" fmla="*/ 15 w 23"/>
                <a:gd name="T9" fmla="*/ 23 h 23"/>
                <a:gd name="T10" fmla="*/ 20 w 23"/>
                <a:gd name="T11" fmla="*/ 17 h 23"/>
                <a:gd name="T12" fmla="*/ 20 w 23"/>
                <a:gd name="T13" fmla="*/ 8 h 23"/>
              </a:gdLst>
              <a:ahLst/>
              <a:cxnLst>
                <a:cxn ang="0">
                  <a:pos x="T0" y="T1"/>
                </a:cxn>
                <a:cxn ang="0">
                  <a:pos x="T2" y="T3"/>
                </a:cxn>
                <a:cxn ang="0">
                  <a:pos x="T4" y="T5"/>
                </a:cxn>
                <a:cxn ang="0">
                  <a:pos x="T6" y="T7"/>
                </a:cxn>
                <a:cxn ang="0">
                  <a:pos x="T8" y="T9"/>
                </a:cxn>
                <a:cxn ang="0">
                  <a:pos x="T10" y="T11"/>
                </a:cxn>
                <a:cxn ang="0">
                  <a:pos x="T12" y="T13"/>
                </a:cxn>
              </a:cxnLst>
              <a:rect l="0" t="0" r="r" b="b"/>
              <a:pathLst>
                <a:path w="23" h="23">
                  <a:moveTo>
                    <a:pt x="20" y="8"/>
                  </a:moveTo>
                  <a:cubicBezTo>
                    <a:pt x="15" y="3"/>
                    <a:pt x="15" y="3"/>
                    <a:pt x="15" y="3"/>
                  </a:cubicBezTo>
                  <a:cubicBezTo>
                    <a:pt x="12" y="0"/>
                    <a:pt x="8" y="0"/>
                    <a:pt x="6" y="3"/>
                  </a:cubicBezTo>
                  <a:cubicBezTo>
                    <a:pt x="0" y="8"/>
                    <a:pt x="0" y="8"/>
                    <a:pt x="0" y="8"/>
                  </a:cubicBezTo>
                  <a:cubicBezTo>
                    <a:pt x="15" y="23"/>
                    <a:pt x="15" y="23"/>
                    <a:pt x="15" y="23"/>
                  </a:cubicBezTo>
                  <a:cubicBezTo>
                    <a:pt x="20" y="17"/>
                    <a:pt x="20" y="17"/>
                    <a:pt x="20" y="17"/>
                  </a:cubicBezTo>
                  <a:cubicBezTo>
                    <a:pt x="23" y="15"/>
                    <a:pt x="23" y="11"/>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pPr fontAlgn="base"/>
              <a:endParaRPr lang="zh-CN" altLang="en-US" sz="100" strike="noStrike" noProof="1">
                <a:cs typeface="+mn-ea"/>
                <a:sym typeface="+mn-lt"/>
              </a:endParaRPr>
            </a:p>
          </p:txBody>
        </p:sp>
      </p:grpSp>
      <p:sp>
        <p:nvSpPr>
          <p:cNvPr id="6" name="PA_矩形: 圆角 5"/>
          <p:cNvSpPr/>
          <p:nvPr>
            <p:custDataLst>
              <p:tags r:id="rId2"/>
            </p:custDataLst>
          </p:nvPr>
        </p:nvSpPr>
        <p:spPr>
          <a:xfrm>
            <a:off x="892175" y="379413"/>
            <a:ext cx="1054100" cy="1052513"/>
          </a:xfrm>
          <a:prstGeom prst="roundRect">
            <a:avLst>
              <a:gd name="adj" fmla="val 10761"/>
            </a:avLst>
          </a:prstGeom>
          <a:solidFill>
            <a:schemeClr val="bg1"/>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3000" strike="noStrike" noProof="1">
              <a:solidFill>
                <a:srgbClr val="FF0000"/>
              </a:solidFill>
              <a:cs typeface="+mn-ea"/>
              <a:sym typeface="+mn-lt"/>
            </a:endParaRPr>
          </a:p>
        </p:txBody>
      </p:sp>
      <p:sp>
        <p:nvSpPr>
          <p:cNvPr id="9221" name="PA_矩形 23"/>
          <p:cNvSpPr/>
          <p:nvPr>
            <p:custDataLst>
              <p:tags r:id="rId3"/>
            </p:custDataLst>
          </p:nvPr>
        </p:nvSpPr>
        <p:spPr>
          <a:xfrm>
            <a:off x="925513" y="346075"/>
            <a:ext cx="477837" cy="506413"/>
          </a:xfrm>
          <a:prstGeom prst="rect">
            <a:avLst/>
          </a:prstGeom>
          <a:noFill/>
          <a:ln w="9525">
            <a:noFill/>
          </a:ln>
        </p:spPr>
        <p:txBody>
          <a:bodyPr wrap="square" anchor="t">
            <a:spAutoFit/>
          </a:bodyPr>
          <a:lstStyle/>
          <a:p>
            <a:pPr algn="ctr"/>
            <a:r>
              <a:rPr lang="zh-CN" altLang="en-US" sz="2700" b="1">
                <a:solidFill>
                  <a:srgbClr val="FF0000"/>
                </a:solidFill>
                <a:latin typeface="Arial" pitchFamily="34" charset="0"/>
                <a:ea typeface="宋体" pitchFamily="2" charset="-122"/>
                <a:sym typeface="Times New Roman" panose="02020603050405020304" pitchFamily="18" charset="0"/>
              </a:rPr>
              <a:t>九</a:t>
            </a:r>
          </a:p>
        </p:txBody>
      </p:sp>
      <p:sp>
        <p:nvSpPr>
          <p:cNvPr id="9222" name="PA_矩形 24"/>
          <p:cNvSpPr/>
          <p:nvPr>
            <p:custDataLst>
              <p:tags r:id="rId4"/>
            </p:custDataLst>
          </p:nvPr>
        </p:nvSpPr>
        <p:spPr>
          <a:xfrm>
            <a:off x="1430338" y="346075"/>
            <a:ext cx="479425" cy="506413"/>
          </a:xfrm>
          <a:prstGeom prst="rect">
            <a:avLst/>
          </a:prstGeom>
          <a:noFill/>
          <a:ln w="9525">
            <a:noFill/>
          </a:ln>
        </p:spPr>
        <p:txBody>
          <a:bodyPr wrap="square" anchor="t">
            <a:spAutoFit/>
          </a:bodyPr>
          <a:lstStyle/>
          <a:p>
            <a:pPr algn="ctr"/>
            <a:r>
              <a:rPr lang="zh-CN" altLang="en-US" sz="2700" b="1">
                <a:solidFill>
                  <a:srgbClr val="FF0000"/>
                </a:solidFill>
                <a:latin typeface="Arial" pitchFamily="34" charset="0"/>
                <a:ea typeface="宋体" pitchFamily="2" charset="-122"/>
                <a:sym typeface="Times New Roman" panose="02020603050405020304" pitchFamily="18" charset="0"/>
              </a:rPr>
              <a:t>上</a:t>
            </a:r>
          </a:p>
        </p:txBody>
      </p:sp>
      <p:sp>
        <p:nvSpPr>
          <p:cNvPr id="9223" name="PA_矩形 25"/>
          <p:cNvSpPr/>
          <p:nvPr>
            <p:custDataLst>
              <p:tags r:id="rId5"/>
            </p:custDataLst>
          </p:nvPr>
        </p:nvSpPr>
        <p:spPr>
          <a:xfrm>
            <a:off x="925513" y="944563"/>
            <a:ext cx="477837" cy="506412"/>
          </a:xfrm>
          <a:prstGeom prst="rect">
            <a:avLst/>
          </a:prstGeom>
          <a:noFill/>
          <a:ln w="9525">
            <a:noFill/>
          </a:ln>
        </p:spPr>
        <p:txBody>
          <a:bodyPr wrap="square" anchor="t">
            <a:spAutoFit/>
          </a:bodyPr>
          <a:lstStyle/>
          <a:p>
            <a:pPr algn="ctr"/>
            <a:r>
              <a:rPr lang="zh-CN" altLang="en-US" sz="2700" b="1">
                <a:solidFill>
                  <a:srgbClr val="FF0000"/>
                </a:solidFill>
                <a:latin typeface="Arial" pitchFamily="34" charset="0"/>
                <a:ea typeface="宋体" pitchFamily="2" charset="-122"/>
                <a:sym typeface="Times New Roman" panose="02020603050405020304" pitchFamily="18" charset="0"/>
              </a:rPr>
              <a:t>物</a:t>
            </a:r>
          </a:p>
        </p:txBody>
      </p:sp>
      <p:cxnSp>
        <p:nvCxnSpPr>
          <p:cNvPr id="9" name="PA_直接连接符 8"/>
          <p:cNvCxnSpPr/>
          <p:nvPr>
            <p:custDataLst>
              <p:tags r:id="rId6"/>
            </p:custDataLst>
          </p:nvPr>
        </p:nvCxnSpPr>
        <p:spPr>
          <a:xfrm flipH="1" flipV="1">
            <a:off x="1419225" y="379413"/>
            <a:ext cx="0" cy="1052513"/>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225" name="PA_矩形 21"/>
          <p:cNvSpPr/>
          <p:nvPr>
            <p:custDataLst>
              <p:tags r:id="rId7"/>
            </p:custDataLst>
          </p:nvPr>
        </p:nvSpPr>
        <p:spPr>
          <a:xfrm>
            <a:off x="1430338" y="968375"/>
            <a:ext cx="479425" cy="506413"/>
          </a:xfrm>
          <a:prstGeom prst="rect">
            <a:avLst/>
          </a:prstGeom>
          <a:noFill/>
          <a:ln w="9525">
            <a:noFill/>
          </a:ln>
        </p:spPr>
        <p:txBody>
          <a:bodyPr wrap="square" anchor="t">
            <a:spAutoFit/>
          </a:bodyPr>
          <a:lstStyle/>
          <a:p>
            <a:pPr algn="ctr"/>
            <a:r>
              <a:rPr lang="zh-CN" altLang="en-US" sz="2700" b="1">
                <a:solidFill>
                  <a:srgbClr val="FF0000"/>
                </a:solidFill>
                <a:latin typeface="Arial" pitchFamily="34" charset="0"/>
                <a:ea typeface="宋体" pitchFamily="2" charset="-122"/>
                <a:sym typeface="Times New Roman" panose="02020603050405020304" pitchFamily="18" charset="0"/>
              </a:rPr>
              <a:t>理</a:t>
            </a:r>
          </a:p>
        </p:txBody>
      </p:sp>
      <p:cxnSp>
        <p:nvCxnSpPr>
          <p:cNvPr id="28" name="PA_直接连接符 27"/>
          <p:cNvCxnSpPr/>
          <p:nvPr>
            <p:custDataLst>
              <p:tags r:id="rId8"/>
            </p:custDataLst>
          </p:nvPr>
        </p:nvCxnSpPr>
        <p:spPr>
          <a:xfrm rot="5400000" flipH="1" flipV="1">
            <a:off x="1389856" y="400844"/>
            <a:ext cx="0" cy="979488"/>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9227" name="PA_文本框 1"/>
          <p:cNvSpPr txBox="1"/>
          <p:nvPr>
            <p:custDataLst>
              <p:tags r:id="rId9"/>
            </p:custDataLst>
          </p:nvPr>
        </p:nvSpPr>
        <p:spPr>
          <a:xfrm>
            <a:off x="1411288" y="842963"/>
            <a:ext cx="539750" cy="106362"/>
          </a:xfrm>
          <a:prstGeom prst="rect">
            <a:avLst/>
          </a:prstGeom>
          <a:solidFill>
            <a:srgbClr val="FF0000"/>
          </a:solidFill>
          <a:ln w="9525">
            <a:noFill/>
          </a:ln>
        </p:spPr>
        <p:txBody>
          <a:bodyPr wrap="square" anchor="ctr">
            <a:spAutoFit/>
          </a:bodyPr>
          <a:lstStyle/>
          <a:p>
            <a:r>
              <a:rPr lang="en-US" altLang="zh-CN" sz="100">
                <a:solidFill>
                  <a:schemeClr val="bg1"/>
                </a:solidFill>
                <a:latin typeface="Arial" pitchFamily="34" charset="0"/>
                <a:ea typeface="宋体" pitchFamily="2" charset="-122"/>
                <a:sym typeface="Times New Roman" panose="02020603050405020304" pitchFamily="18" charset="0"/>
              </a:rPr>
              <a:t>2020</a:t>
            </a:r>
          </a:p>
        </p:txBody>
      </p:sp>
      <p:sp>
        <p:nvSpPr>
          <p:cNvPr id="3074" name="标题 1"/>
          <p:cNvSpPr>
            <a:spLocks noGrp="1"/>
          </p:cNvSpPr>
          <p:nvPr/>
        </p:nvSpPr>
        <p:spPr bwMode="auto">
          <a:xfrm>
            <a:off x="1683385" y="1697355"/>
            <a:ext cx="6278245" cy="990600"/>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黑体" panose="02010609060101010101" pitchFamily="49"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黑体" panose="02010609060101010101" pitchFamily="49"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黑体" panose="02010609060101010101" pitchFamily="49"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黑体" panose="02010609060101010101" pitchFamily="49" charset="-122"/>
              </a:defRPr>
            </a:lvl5pPr>
            <a:lvl6pPr marL="457200" algn="ctr" rtl="0" eaLnBrk="0" fontAlgn="base" hangingPunct="0">
              <a:spcBef>
                <a:spcPct val="0"/>
              </a:spcBef>
              <a:spcAft>
                <a:spcPct val="0"/>
              </a:spcAft>
              <a:defRPr sz="4400">
                <a:solidFill>
                  <a:schemeClr val="tx2"/>
                </a:solidFill>
                <a:latin typeface="Arial" pitchFamily="34" charset="0"/>
                <a:ea typeface="宋体" pitchFamily="2" charset="-122"/>
              </a:defRPr>
            </a:lvl6pPr>
            <a:lvl7pPr marL="914400" algn="ctr" rtl="0" eaLnBrk="0" fontAlgn="base" hangingPunct="0">
              <a:spcBef>
                <a:spcPct val="0"/>
              </a:spcBef>
              <a:spcAft>
                <a:spcPct val="0"/>
              </a:spcAft>
              <a:defRPr sz="4400">
                <a:solidFill>
                  <a:schemeClr val="tx2"/>
                </a:solidFill>
                <a:latin typeface="Arial" pitchFamily="34" charset="0"/>
                <a:ea typeface="宋体" pitchFamily="2" charset="-122"/>
              </a:defRPr>
            </a:lvl7pPr>
            <a:lvl8pPr marL="1371600" algn="ctr" rtl="0" eaLnBrk="0" fontAlgn="base" hangingPunct="0">
              <a:spcBef>
                <a:spcPct val="0"/>
              </a:spcBef>
              <a:spcAft>
                <a:spcPct val="0"/>
              </a:spcAft>
              <a:defRPr sz="4400">
                <a:solidFill>
                  <a:schemeClr val="tx2"/>
                </a:solidFill>
                <a:latin typeface="Arial" pitchFamily="34" charset="0"/>
                <a:ea typeface="宋体" pitchFamily="2" charset="-122"/>
              </a:defRPr>
            </a:lvl8pPr>
            <a:lvl9pPr marL="1828800" algn="ctr" rtl="0" eaLnBrk="0" fontAlgn="base" hangingPunct="0">
              <a:spcBef>
                <a:spcPct val="0"/>
              </a:spcBef>
              <a:spcAft>
                <a:spcPct val="0"/>
              </a:spcAft>
              <a:defRPr sz="4400">
                <a:solidFill>
                  <a:schemeClr val="tx2"/>
                </a:solidFill>
                <a:latin typeface="Arial" pitchFamily="34" charset="0"/>
                <a:ea typeface="宋体" pitchFamily="2" charset="-122"/>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b="1" i="0" u="none" strike="noStrike" kern="0" cap="none" spc="0" normalizeH="0" baseline="0" noProof="0" dirty="0">
                <a:ln>
                  <a:noFill/>
                </a:ln>
                <a:solidFill>
                  <a:srgbClr val="FF0000"/>
                </a:solidFill>
                <a:effectLst/>
                <a:uLnTx/>
                <a:uFillTx/>
                <a:latin typeface="黑体" pitchFamily="49" charset="-122"/>
                <a:ea typeface="黑体" pitchFamily="49" charset="-122"/>
              </a:rPr>
              <a:t>18.1 </a:t>
            </a:r>
            <a:r>
              <a:rPr kumimoji="0" lang="zh-CN" altLang="en-US" b="1" i="0" u="none" strike="noStrike" kern="0" cap="none" spc="0" normalizeH="0" baseline="0" noProof="0" dirty="0">
                <a:ln>
                  <a:noFill/>
                </a:ln>
                <a:solidFill>
                  <a:srgbClr val="FF0000"/>
                </a:solidFill>
                <a:effectLst/>
                <a:uLnTx/>
                <a:uFillTx/>
                <a:latin typeface="黑体" pitchFamily="49" charset="-122"/>
                <a:ea typeface="黑体" pitchFamily="49" charset="-122"/>
              </a:rPr>
              <a:t>电能与电功</a:t>
            </a:r>
          </a:p>
        </p:txBody>
      </p:sp>
      <p:grpSp>
        <p:nvGrpSpPr>
          <p:cNvPr id="2" name="组合 1"/>
          <p:cNvGrpSpPr/>
          <p:nvPr/>
        </p:nvGrpSpPr>
        <p:grpSpPr>
          <a:xfrm>
            <a:off x="733425" y="2992755"/>
            <a:ext cx="7673975" cy="1057275"/>
            <a:chOff x="1155" y="4713"/>
            <a:chExt cx="12085" cy="1665"/>
          </a:xfrm>
        </p:grpSpPr>
        <p:sp>
          <p:nvSpPr>
            <p:cNvPr id="9229" name="MH_Text_1"/>
            <p:cNvSpPr/>
            <p:nvPr/>
          </p:nvSpPr>
          <p:spPr>
            <a:xfrm>
              <a:off x="1158" y="4713"/>
              <a:ext cx="2622" cy="1662"/>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latin typeface="Arial" pitchFamily="34" charset="0"/>
                <a:ea typeface="宋体" pitchFamily="2" charset="-122"/>
              </a:endParaRPr>
            </a:p>
          </p:txBody>
        </p:sp>
        <p:sp>
          <p:nvSpPr>
            <p:cNvPr id="9230" name="MH_SubTitle_1">
              <a:hlinkClick r:id="rId11" action="ppaction://hlinksldjump"/>
            </p:cNvPr>
            <p:cNvSpPr/>
            <p:nvPr/>
          </p:nvSpPr>
          <p:spPr>
            <a:xfrm>
              <a:off x="1155" y="5140"/>
              <a:ext cx="2623" cy="850"/>
            </a:xfrm>
            <a:prstGeom prst="rect">
              <a:avLst/>
            </a:prstGeom>
            <a:solidFill>
              <a:srgbClr val="008080"/>
            </a:solidFill>
            <a:ln w="9525">
              <a:noFill/>
            </a:ln>
          </p:spPr>
          <p:txBody>
            <a:bodyPr lIns="0" tIns="0" rIns="0" bIns="0" anchor="ctr"/>
            <a:lstStyle/>
            <a:p>
              <a:pPr algn="ctr"/>
              <a:r>
                <a:rPr lang="zh-CN" altLang="en-US">
                  <a:solidFill>
                    <a:srgbClr val="FFFFFF"/>
                  </a:solidFill>
                  <a:latin typeface="宋体" panose="02010600030101010101" pitchFamily="2" charset="-122"/>
                  <a:ea typeface="宋体" pitchFamily="2" charset="-122"/>
                </a:rPr>
                <a:t>导入新课</a:t>
              </a:r>
            </a:p>
          </p:txBody>
        </p:sp>
        <p:sp>
          <p:nvSpPr>
            <p:cNvPr id="9231" name="MH_Other_1"/>
            <p:cNvSpPr/>
            <p:nvPr/>
          </p:nvSpPr>
          <p:spPr>
            <a:xfrm>
              <a:off x="3403" y="5410"/>
              <a:ext cx="265" cy="270"/>
            </a:xfrm>
            <a:prstGeom prst="ellipse">
              <a:avLst/>
            </a:prstGeom>
            <a:solidFill>
              <a:srgbClr val="FFFFFF"/>
            </a:solidFill>
            <a:ln w="25400" cap="flat" cmpd="sng">
              <a:solidFill>
                <a:srgbClr val="2E617E"/>
              </a:solidFill>
              <a:prstDash val="solid"/>
              <a:round/>
              <a:headEnd type="none" w="med" len="med"/>
              <a:tailEnd type="none" w="med" len="med"/>
            </a:ln>
          </p:spPr>
          <p:txBody>
            <a:bodyPr anchor="ctr"/>
            <a:lstStyle/>
            <a:p>
              <a:pPr algn="ctr"/>
              <a:endParaRPr lang="zh-CN" altLang="en-US" sz="1400">
                <a:solidFill>
                  <a:srgbClr val="FFFFFF"/>
                </a:solidFill>
                <a:latin typeface="Arial" pitchFamily="34" charset="0"/>
                <a:ea typeface="宋体" pitchFamily="2" charset="-122"/>
              </a:endParaRPr>
            </a:p>
          </p:txBody>
        </p:sp>
        <p:sp>
          <p:nvSpPr>
            <p:cNvPr id="9232" name="MH_Text_2"/>
            <p:cNvSpPr/>
            <p:nvPr/>
          </p:nvSpPr>
          <p:spPr>
            <a:xfrm>
              <a:off x="4253" y="4713"/>
              <a:ext cx="2622" cy="1665"/>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latin typeface="Arial" pitchFamily="34" charset="0"/>
                <a:ea typeface="宋体" pitchFamily="2" charset="-122"/>
              </a:endParaRPr>
            </a:p>
          </p:txBody>
        </p:sp>
        <p:sp>
          <p:nvSpPr>
            <p:cNvPr id="9233" name="MH_SubTitle_2">
              <a:hlinkClick r:id="rId11" action="ppaction://hlinksldjump"/>
            </p:cNvPr>
            <p:cNvSpPr/>
            <p:nvPr/>
          </p:nvSpPr>
          <p:spPr>
            <a:xfrm>
              <a:off x="4260" y="5140"/>
              <a:ext cx="2622" cy="850"/>
            </a:xfrm>
            <a:prstGeom prst="rect">
              <a:avLst/>
            </a:prstGeom>
            <a:solidFill>
              <a:srgbClr val="008080"/>
            </a:solidFill>
            <a:ln w="9525">
              <a:noFill/>
            </a:ln>
          </p:spPr>
          <p:txBody>
            <a:bodyPr lIns="0" tIns="0" rIns="0" bIns="0" anchor="ctr"/>
            <a:lstStyle/>
            <a:p>
              <a:pPr algn="ctr"/>
              <a:r>
                <a:rPr lang="zh-CN" altLang="en-US">
                  <a:solidFill>
                    <a:srgbClr val="FFFFFF"/>
                  </a:solidFill>
                  <a:latin typeface="宋体" panose="02010600030101010101" pitchFamily="2" charset="-122"/>
                  <a:ea typeface="宋体" pitchFamily="2" charset="-122"/>
                </a:rPr>
                <a:t>讲授新课</a:t>
              </a:r>
            </a:p>
          </p:txBody>
        </p:sp>
        <p:sp>
          <p:nvSpPr>
            <p:cNvPr id="9234" name="MH_Other_2"/>
            <p:cNvSpPr/>
            <p:nvPr/>
          </p:nvSpPr>
          <p:spPr>
            <a:xfrm>
              <a:off x="4343" y="5405"/>
              <a:ext cx="265" cy="270"/>
            </a:xfrm>
            <a:prstGeom prst="ellipse">
              <a:avLst/>
            </a:prstGeom>
            <a:solidFill>
              <a:srgbClr val="FFFFFF"/>
            </a:solidFill>
            <a:ln w="25400" cap="flat" cmpd="sng">
              <a:solidFill>
                <a:srgbClr val="707C1A"/>
              </a:solidFill>
              <a:prstDash val="solid"/>
              <a:round/>
              <a:headEnd type="none" w="med" len="med"/>
              <a:tailEnd type="none" w="med" len="med"/>
            </a:ln>
          </p:spPr>
          <p:txBody>
            <a:bodyPr anchor="ctr"/>
            <a:lstStyle/>
            <a:p>
              <a:pPr algn="ctr"/>
              <a:endParaRPr lang="zh-CN" altLang="en-US" sz="1400">
                <a:solidFill>
                  <a:srgbClr val="FFFFFF"/>
                </a:solidFill>
                <a:latin typeface="Arial" pitchFamily="34" charset="0"/>
                <a:ea typeface="宋体" pitchFamily="2" charset="-122"/>
              </a:endParaRPr>
            </a:p>
          </p:txBody>
        </p:sp>
        <p:sp>
          <p:nvSpPr>
            <p:cNvPr id="9235" name="MH_Other_3"/>
            <p:cNvSpPr/>
            <p:nvPr/>
          </p:nvSpPr>
          <p:spPr>
            <a:xfrm>
              <a:off x="6600" y="5410"/>
              <a:ext cx="265" cy="270"/>
            </a:xfrm>
            <a:prstGeom prst="ellipse">
              <a:avLst/>
            </a:prstGeom>
            <a:solidFill>
              <a:srgbClr val="FFFFFF"/>
            </a:solidFill>
            <a:ln w="25400" cap="flat" cmpd="sng">
              <a:solidFill>
                <a:srgbClr val="707C1A"/>
              </a:solidFill>
              <a:prstDash val="solid"/>
              <a:round/>
              <a:headEnd type="none" w="med" len="med"/>
              <a:tailEnd type="none" w="med" len="med"/>
            </a:ln>
          </p:spPr>
          <p:txBody>
            <a:bodyPr anchor="ctr"/>
            <a:lstStyle/>
            <a:p>
              <a:pPr algn="ctr"/>
              <a:endParaRPr lang="zh-CN" altLang="en-US" sz="1400">
                <a:solidFill>
                  <a:srgbClr val="FFFFFF"/>
                </a:solidFill>
                <a:latin typeface="Arial" pitchFamily="34" charset="0"/>
                <a:ea typeface="宋体" pitchFamily="2" charset="-122"/>
              </a:endParaRPr>
            </a:p>
          </p:txBody>
        </p:sp>
        <p:sp>
          <p:nvSpPr>
            <p:cNvPr id="9236" name="MH_Text_3"/>
            <p:cNvSpPr/>
            <p:nvPr/>
          </p:nvSpPr>
          <p:spPr>
            <a:xfrm>
              <a:off x="7540" y="4713"/>
              <a:ext cx="2625" cy="1665"/>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latin typeface="Arial" pitchFamily="34" charset="0"/>
                <a:ea typeface="宋体" pitchFamily="2" charset="-122"/>
              </a:endParaRPr>
            </a:p>
          </p:txBody>
        </p:sp>
        <p:sp>
          <p:nvSpPr>
            <p:cNvPr id="9237" name="MH_SubTitle_3">
              <a:hlinkClick r:id="rId11" action="ppaction://hlinksldjump"/>
            </p:cNvPr>
            <p:cNvSpPr/>
            <p:nvPr/>
          </p:nvSpPr>
          <p:spPr>
            <a:xfrm>
              <a:off x="7550" y="5140"/>
              <a:ext cx="2623" cy="850"/>
            </a:xfrm>
            <a:prstGeom prst="rect">
              <a:avLst/>
            </a:prstGeom>
            <a:solidFill>
              <a:srgbClr val="008080"/>
            </a:solidFill>
            <a:ln w="9525">
              <a:noFill/>
            </a:ln>
          </p:spPr>
          <p:txBody>
            <a:bodyPr lIns="0" tIns="0" rIns="0" bIns="0" anchor="ctr"/>
            <a:lstStyle/>
            <a:p>
              <a:pPr algn="ctr"/>
              <a:r>
                <a:rPr lang="zh-CN" altLang="en-US">
                  <a:solidFill>
                    <a:srgbClr val="FFFFFF"/>
                  </a:solidFill>
                  <a:latin typeface="宋体" panose="02010600030101010101" pitchFamily="2" charset="-122"/>
                  <a:ea typeface="宋体" pitchFamily="2" charset="-122"/>
                </a:rPr>
                <a:t>课堂小结</a:t>
              </a:r>
            </a:p>
          </p:txBody>
        </p:sp>
        <p:sp>
          <p:nvSpPr>
            <p:cNvPr id="9238" name="MH_Other_4"/>
            <p:cNvSpPr/>
            <p:nvPr/>
          </p:nvSpPr>
          <p:spPr>
            <a:xfrm>
              <a:off x="7540" y="5405"/>
              <a:ext cx="268" cy="270"/>
            </a:xfrm>
            <a:prstGeom prst="ellipse">
              <a:avLst/>
            </a:prstGeom>
            <a:solidFill>
              <a:srgbClr val="FFFFFF"/>
            </a:solidFill>
            <a:ln w="25400" cap="flat" cmpd="sng">
              <a:solidFill>
                <a:srgbClr val="2E617E"/>
              </a:solidFill>
              <a:prstDash val="solid"/>
              <a:round/>
              <a:headEnd type="none" w="med" len="med"/>
              <a:tailEnd type="none" w="med" len="med"/>
            </a:ln>
          </p:spPr>
          <p:txBody>
            <a:bodyPr anchor="ctr"/>
            <a:lstStyle/>
            <a:p>
              <a:pPr algn="ctr"/>
              <a:endParaRPr lang="zh-CN" altLang="en-US" sz="1400">
                <a:solidFill>
                  <a:srgbClr val="FFFFFF"/>
                </a:solidFill>
                <a:latin typeface="Arial" pitchFamily="34" charset="0"/>
                <a:ea typeface="宋体" pitchFamily="2" charset="-122"/>
              </a:endParaRPr>
            </a:p>
          </p:txBody>
        </p:sp>
        <p:sp>
          <p:nvSpPr>
            <p:cNvPr id="9239" name="MH_Other_5"/>
            <p:cNvSpPr/>
            <p:nvPr/>
          </p:nvSpPr>
          <p:spPr>
            <a:xfrm>
              <a:off x="9748" y="5410"/>
              <a:ext cx="265" cy="270"/>
            </a:xfrm>
            <a:prstGeom prst="ellipse">
              <a:avLst/>
            </a:prstGeom>
            <a:solidFill>
              <a:srgbClr val="FFFFFF"/>
            </a:solidFill>
            <a:ln w="25400" cap="flat" cmpd="sng">
              <a:solidFill>
                <a:srgbClr val="2E617E"/>
              </a:solidFill>
              <a:prstDash val="solid"/>
              <a:round/>
              <a:headEnd type="none" w="med" len="med"/>
              <a:tailEnd type="none" w="med" len="med"/>
            </a:ln>
          </p:spPr>
          <p:txBody>
            <a:bodyPr anchor="ctr"/>
            <a:lstStyle/>
            <a:p>
              <a:pPr algn="ctr"/>
              <a:endParaRPr lang="zh-CN" altLang="en-US" sz="1400">
                <a:solidFill>
                  <a:srgbClr val="FFFFFF"/>
                </a:solidFill>
                <a:latin typeface="Arial" pitchFamily="34" charset="0"/>
                <a:ea typeface="宋体" pitchFamily="2" charset="-122"/>
              </a:endParaRPr>
            </a:p>
          </p:txBody>
        </p:sp>
        <p:sp>
          <p:nvSpPr>
            <p:cNvPr id="9240" name="MH_Text_4"/>
            <p:cNvSpPr/>
            <p:nvPr/>
          </p:nvSpPr>
          <p:spPr>
            <a:xfrm>
              <a:off x="10613" y="4713"/>
              <a:ext cx="2622" cy="1665"/>
            </a:xfrm>
            <a:prstGeom prst="roundRect">
              <a:avLst>
                <a:gd name="adj" fmla="val 6991"/>
              </a:avLst>
            </a:prstGeom>
            <a:solidFill>
              <a:srgbClr val="CCFFFF"/>
            </a:solidFill>
            <a:ln w="9525">
              <a:noFill/>
            </a:ln>
            <a:effectLst>
              <a:outerShdw dist="25401" dir="2699999" algn="ctr" rotWithShape="0">
                <a:srgbClr val="000000">
                  <a:alpha val="25000"/>
                </a:srgbClr>
              </a:outerShdw>
            </a:effectLst>
          </p:spPr>
          <p:txBody>
            <a:bodyPr lIns="90170" tIns="720090" rIns="90170" bIns="46990" anchor="ctr"/>
            <a:lstStyle/>
            <a:p>
              <a:pPr algn="ctr">
                <a:lnSpc>
                  <a:spcPct val="130000"/>
                </a:lnSpc>
              </a:pPr>
              <a:endParaRPr lang="zh-CN" altLang="en-US" sz="1600">
                <a:solidFill>
                  <a:srgbClr val="4D4D4D"/>
                </a:solidFill>
                <a:latin typeface="Arial" pitchFamily="34" charset="0"/>
                <a:ea typeface="宋体" pitchFamily="2" charset="-122"/>
              </a:endParaRPr>
            </a:p>
          </p:txBody>
        </p:sp>
        <p:sp>
          <p:nvSpPr>
            <p:cNvPr id="9241" name="MH_SubTitle_4">
              <a:hlinkClick r:id="rId11" action="ppaction://hlinksldjump"/>
            </p:cNvPr>
            <p:cNvSpPr/>
            <p:nvPr/>
          </p:nvSpPr>
          <p:spPr>
            <a:xfrm>
              <a:off x="10613" y="5140"/>
              <a:ext cx="2627" cy="850"/>
            </a:xfrm>
            <a:prstGeom prst="rect">
              <a:avLst/>
            </a:prstGeom>
            <a:solidFill>
              <a:srgbClr val="008080"/>
            </a:solidFill>
            <a:ln w="9525">
              <a:noFill/>
            </a:ln>
          </p:spPr>
          <p:txBody>
            <a:bodyPr lIns="0" tIns="0" rIns="0" bIns="0" anchor="ctr"/>
            <a:lstStyle/>
            <a:p>
              <a:pPr algn="ctr"/>
              <a:r>
                <a:rPr lang="zh-CN" altLang="en-US">
                  <a:solidFill>
                    <a:srgbClr val="FFFFFF"/>
                  </a:solidFill>
                  <a:latin typeface="宋体" panose="02010600030101010101" pitchFamily="2" charset="-122"/>
                  <a:ea typeface="宋体" pitchFamily="2" charset="-122"/>
                </a:rPr>
                <a:t>随堂训练</a:t>
              </a:r>
            </a:p>
          </p:txBody>
        </p:sp>
        <p:sp>
          <p:nvSpPr>
            <p:cNvPr id="9242" name="MH_Other_6"/>
            <p:cNvSpPr/>
            <p:nvPr/>
          </p:nvSpPr>
          <p:spPr>
            <a:xfrm>
              <a:off x="10690" y="5405"/>
              <a:ext cx="265" cy="270"/>
            </a:xfrm>
            <a:prstGeom prst="ellipse">
              <a:avLst/>
            </a:prstGeom>
            <a:solidFill>
              <a:srgbClr val="FFFFFF"/>
            </a:solidFill>
            <a:ln w="25400" cap="flat" cmpd="sng">
              <a:solidFill>
                <a:srgbClr val="707C1A"/>
              </a:solidFill>
              <a:prstDash val="solid"/>
              <a:round/>
              <a:headEnd type="none" w="med" len="med"/>
              <a:tailEnd type="none" w="med" len="med"/>
            </a:ln>
          </p:spPr>
          <p:txBody>
            <a:bodyPr anchor="ctr"/>
            <a:lstStyle/>
            <a:p>
              <a:pPr algn="ctr"/>
              <a:endParaRPr lang="zh-CN" altLang="en-US" sz="1400">
                <a:solidFill>
                  <a:srgbClr val="FFFFFF"/>
                </a:solidFill>
                <a:latin typeface="Arial" pitchFamily="34" charset="0"/>
                <a:ea typeface="宋体" pitchFamily="2" charset="-122"/>
              </a:endParaRPr>
            </a:p>
          </p:txBody>
        </p:sp>
        <p:grpSp>
          <p:nvGrpSpPr>
            <p:cNvPr id="9243" name="组合 3093"/>
            <p:cNvGrpSpPr/>
            <p:nvPr/>
          </p:nvGrpSpPr>
          <p:grpSpPr>
            <a:xfrm>
              <a:off x="3303" y="5335"/>
              <a:ext cx="1402" cy="420"/>
              <a:chOff x="0" y="0"/>
              <a:chExt cx="561" cy="169"/>
            </a:xfrm>
          </p:grpSpPr>
          <p:pic>
            <p:nvPicPr>
              <p:cNvPr id="9244" name="MH_Other_7"/>
              <p:cNvPicPr/>
              <p:nvPr/>
            </p:nvPicPr>
            <p:blipFill>
              <a:blip r:embed="rId12"/>
              <a:stretch>
                <a:fillRect/>
              </a:stretch>
            </p:blipFill>
            <p:spPr>
              <a:xfrm>
                <a:off x="0" y="0"/>
                <a:ext cx="561" cy="169"/>
              </a:xfrm>
              <a:prstGeom prst="rect">
                <a:avLst/>
              </a:prstGeom>
              <a:noFill/>
              <a:ln w="9525">
                <a:noFill/>
              </a:ln>
            </p:spPr>
          </p:pic>
          <p:sp>
            <p:nvSpPr>
              <p:cNvPr id="9245" name="Text Box 24"/>
              <p:cNvSpPr txBox="1"/>
              <p:nvPr/>
            </p:nvSpPr>
            <p:spPr>
              <a:xfrm>
                <a:off x="70" y="65"/>
                <a:ext cx="422" cy="39"/>
              </a:xfrm>
              <a:prstGeom prst="rect">
                <a:avLst/>
              </a:prstGeom>
              <a:noFill/>
              <a:ln w="9525">
                <a:noFill/>
              </a:ln>
            </p:spPr>
            <p:txBody>
              <a:bodyPr anchor="ctr"/>
              <a:lstStyle/>
              <a:p>
                <a:pPr algn="ctr"/>
                <a:endParaRPr lang="zh-CN" altLang="en-US" sz="1400">
                  <a:solidFill>
                    <a:srgbClr val="FFFFFF"/>
                  </a:solidFill>
                  <a:latin typeface="Arial" pitchFamily="34" charset="0"/>
                  <a:ea typeface="宋体" pitchFamily="2" charset="-122"/>
                </a:endParaRPr>
              </a:p>
            </p:txBody>
          </p:sp>
        </p:grpSp>
        <p:sp>
          <p:nvSpPr>
            <p:cNvPr id="9246" name="MH_Other_8"/>
            <p:cNvSpPr/>
            <p:nvPr/>
          </p:nvSpPr>
          <p:spPr>
            <a:xfrm>
              <a:off x="3458" y="5475"/>
              <a:ext cx="1095" cy="140"/>
            </a:xfrm>
            <a:prstGeom prst="roundRect">
              <a:avLst>
                <a:gd name="adj" fmla="val 50000"/>
              </a:avLst>
            </a:prstGeom>
            <a:gradFill rotWithShape="1">
              <a:gsLst>
                <a:gs pos="0">
                  <a:srgbClr val="000000">
                    <a:alpha val="1999"/>
                  </a:srgbClr>
                </a:gs>
                <a:gs pos="0">
                  <a:srgbClr val="000000">
                    <a:alpha val="1999"/>
                  </a:srgbClr>
                </a:gs>
                <a:gs pos="28999">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 pos="100000">
                  <a:srgbClr val="000000">
                    <a:alpha val="1999"/>
                  </a:srgbClr>
                </a:gs>
              </a:gsLst>
              <a:path path="rect">
                <a:fillToRect l="50000" t="50000" r="50000" b="50000"/>
              </a:path>
            </a:gradFill>
            <a:ln w="9525">
              <a:noFill/>
            </a:ln>
            <a:effectLst>
              <a:outerShdw sx="102000" sy="102000" algn="ctr" rotWithShape="0">
                <a:srgbClr val="000000">
                  <a:alpha val="32999"/>
                </a:srgbClr>
              </a:outerShdw>
            </a:effectLst>
          </p:spPr>
          <p:txBody>
            <a:bodyPr anchor="ctr"/>
            <a:lstStyle/>
            <a:p>
              <a:pPr algn="ctr"/>
              <a:endParaRPr lang="zh-CN" altLang="en-US" sz="1400">
                <a:solidFill>
                  <a:srgbClr val="FFFFFF"/>
                </a:solidFill>
                <a:latin typeface="Arial" pitchFamily="34" charset="0"/>
                <a:ea typeface="宋体" pitchFamily="2" charset="-122"/>
              </a:endParaRPr>
            </a:p>
          </p:txBody>
        </p:sp>
        <p:grpSp>
          <p:nvGrpSpPr>
            <p:cNvPr id="9247" name="组合 3097"/>
            <p:cNvGrpSpPr/>
            <p:nvPr/>
          </p:nvGrpSpPr>
          <p:grpSpPr>
            <a:xfrm>
              <a:off x="6500" y="5335"/>
              <a:ext cx="1400" cy="420"/>
              <a:chOff x="0" y="0"/>
              <a:chExt cx="560" cy="169"/>
            </a:xfrm>
          </p:grpSpPr>
          <p:pic>
            <p:nvPicPr>
              <p:cNvPr id="9248" name="MH_Other_9"/>
              <p:cNvPicPr/>
              <p:nvPr/>
            </p:nvPicPr>
            <p:blipFill>
              <a:blip r:embed="rId12"/>
              <a:stretch>
                <a:fillRect/>
              </a:stretch>
            </p:blipFill>
            <p:spPr>
              <a:xfrm>
                <a:off x="0" y="0"/>
                <a:ext cx="560" cy="169"/>
              </a:xfrm>
              <a:prstGeom prst="rect">
                <a:avLst/>
              </a:prstGeom>
              <a:noFill/>
              <a:ln w="9525">
                <a:noFill/>
              </a:ln>
            </p:spPr>
          </p:pic>
          <p:sp>
            <p:nvSpPr>
              <p:cNvPr id="9249" name="Text Box 28"/>
              <p:cNvSpPr txBox="1"/>
              <p:nvPr/>
            </p:nvSpPr>
            <p:spPr>
              <a:xfrm>
                <a:off x="70" y="65"/>
                <a:ext cx="422" cy="39"/>
              </a:xfrm>
              <a:prstGeom prst="rect">
                <a:avLst/>
              </a:prstGeom>
              <a:noFill/>
              <a:ln w="9525">
                <a:noFill/>
              </a:ln>
            </p:spPr>
            <p:txBody>
              <a:bodyPr anchor="ctr"/>
              <a:lstStyle/>
              <a:p>
                <a:pPr algn="ctr"/>
                <a:endParaRPr lang="zh-CN" altLang="en-US" sz="1400">
                  <a:solidFill>
                    <a:srgbClr val="FFFFFF"/>
                  </a:solidFill>
                  <a:latin typeface="Arial" pitchFamily="34" charset="0"/>
                  <a:ea typeface="宋体" pitchFamily="2" charset="-122"/>
                </a:endParaRPr>
              </a:p>
            </p:txBody>
          </p:sp>
        </p:grpSp>
        <p:sp>
          <p:nvSpPr>
            <p:cNvPr id="9250" name="MH_Other_10"/>
            <p:cNvSpPr/>
            <p:nvPr/>
          </p:nvSpPr>
          <p:spPr>
            <a:xfrm>
              <a:off x="6655" y="5475"/>
              <a:ext cx="1095" cy="140"/>
            </a:xfrm>
            <a:prstGeom prst="roundRect">
              <a:avLst>
                <a:gd name="adj" fmla="val 50000"/>
              </a:avLst>
            </a:prstGeom>
            <a:gradFill rotWithShape="1">
              <a:gsLst>
                <a:gs pos="0">
                  <a:srgbClr val="000000">
                    <a:alpha val="1999"/>
                  </a:srgbClr>
                </a:gs>
                <a:gs pos="0">
                  <a:srgbClr val="000000">
                    <a:alpha val="1999"/>
                  </a:srgbClr>
                </a:gs>
                <a:gs pos="28999">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 pos="100000">
                  <a:srgbClr val="000000">
                    <a:alpha val="1999"/>
                  </a:srgbClr>
                </a:gs>
              </a:gsLst>
              <a:path path="rect">
                <a:fillToRect l="50000" t="50000" r="50000" b="50000"/>
              </a:path>
            </a:gradFill>
            <a:ln w="9525">
              <a:noFill/>
            </a:ln>
            <a:effectLst>
              <a:outerShdw sx="102000" sy="102000" algn="ctr" rotWithShape="0">
                <a:srgbClr val="000000">
                  <a:alpha val="32999"/>
                </a:srgbClr>
              </a:outerShdw>
            </a:effectLst>
          </p:spPr>
          <p:txBody>
            <a:bodyPr anchor="ctr"/>
            <a:lstStyle/>
            <a:p>
              <a:pPr algn="ctr"/>
              <a:endParaRPr lang="zh-CN" altLang="en-US" sz="1400">
                <a:solidFill>
                  <a:srgbClr val="FFFFFF"/>
                </a:solidFill>
                <a:latin typeface="Arial" pitchFamily="34" charset="0"/>
                <a:ea typeface="宋体" pitchFamily="2" charset="-122"/>
              </a:endParaRPr>
            </a:p>
          </p:txBody>
        </p:sp>
        <p:pic>
          <p:nvPicPr>
            <p:cNvPr id="9251" name="MH_Other_11"/>
            <p:cNvPicPr/>
            <p:nvPr/>
          </p:nvPicPr>
          <p:blipFill>
            <a:blip r:embed="rId12"/>
            <a:stretch>
              <a:fillRect/>
            </a:stretch>
          </p:blipFill>
          <p:spPr>
            <a:xfrm>
              <a:off x="9648" y="5335"/>
              <a:ext cx="1402" cy="420"/>
            </a:xfrm>
            <a:prstGeom prst="rect">
              <a:avLst/>
            </a:prstGeom>
            <a:noFill/>
            <a:ln w="9525">
              <a:noFill/>
            </a:ln>
          </p:spPr>
        </p:pic>
        <p:sp>
          <p:nvSpPr>
            <p:cNvPr id="9252" name="Text Box 31"/>
            <p:cNvSpPr txBox="1"/>
            <p:nvPr/>
          </p:nvSpPr>
          <p:spPr>
            <a:xfrm>
              <a:off x="9823" y="5495"/>
              <a:ext cx="1055" cy="98"/>
            </a:xfrm>
            <a:prstGeom prst="rect">
              <a:avLst/>
            </a:prstGeom>
            <a:noFill/>
            <a:ln w="9525">
              <a:noFill/>
            </a:ln>
          </p:spPr>
          <p:txBody>
            <a:bodyPr anchor="ctr"/>
            <a:lstStyle/>
            <a:p>
              <a:pPr algn="ctr"/>
              <a:endParaRPr lang="zh-CN" altLang="en-US" sz="1400">
                <a:solidFill>
                  <a:srgbClr val="FFFFFF"/>
                </a:solidFill>
                <a:latin typeface="Arial" pitchFamily="34" charset="0"/>
                <a:ea typeface="宋体" pitchFamily="2" charset="-122"/>
              </a:endParaRPr>
            </a:p>
          </p:txBody>
        </p:sp>
        <p:sp>
          <p:nvSpPr>
            <p:cNvPr id="9253" name="MH_Other_12"/>
            <p:cNvSpPr/>
            <p:nvPr/>
          </p:nvSpPr>
          <p:spPr>
            <a:xfrm>
              <a:off x="9803" y="5475"/>
              <a:ext cx="1095" cy="140"/>
            </a:xfrm>
            <a:prstGeom prst="roundRect">
              <a:avLst>
                <a:gd name="adj" fmla="val 50000"/>
              </a:avLst>
            </a:prstGeom>
            <a:gradFill rotWithShape="1">
              <a:gsLst>
                <a:gs pos="0">
                  <a:srgbClr val="000000">
                    <a:alpha val="1999"/>
                  </a:srgbClr>
                </a:gs>
                <a:gs pos="0">
                  <a:srgbClr val="000000">
                    <a:alpha val="1999"/>
                  </a:srgbClr>
                </a:gs>
                <a:gs pos="28999">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50000">
                  <a:srgbClr val="000000">
                    <a:alpha val="1999"/>
                  </a:srgbClr>
                </a:gs>
                <a:gs pos="71001">
                  <a:srgbClr val="000000">
                    <a:alpha val="1999"/>
                  </a:srgbClr>
                </a:gs>
                <a:gs pos="100000">
                  <a:srgbClr val="000000">
                    <a:alpha val="1999"/>
                  </a:srgbClr>
                </a:gs>
                <a:gs pos="100000">
                  <a:srgbClr val="000000">
                    <a:alpha val="1999"/>
                  </a:srgbClr>
                </a:gs>
              </a:gsLst>
              <a:path path="rect">
                <a:fillToRect l="50000" t="50000" r="50000" b="50000"/>
              </a:path>
            </a:gradFill>
            <a:ln w="9525">
              <a:noFill/>
            </a:ln>
            <a:effectLst>
              <a:outerShdw sx="102000" sy="102000" algn="ctr" rotWithShape="0">
                <a:srgbClr val="000000">
                  <a:alpha val="32999"/>
                </a:srgbClr>
              </a:outerShdw>
            </a:effectLst>
          </p:spPr>
          <p:txBody>
            <a:bodyPr anchor="ctr"/>
            <a:lstStyle/>
            <a:p>
              <a:pPr algn="ctr"/>
              <a:endParaRPr lang="zh-CN" altLang="en-US" sz="1400">
                <a:solidFill>
                  <a:srgbClr val="FFFFFF"/>
                </a:solidFill>
                <a:latin typeface="Arial" pitchFamily="34" charset="0"/>
                <a:ea typeface="宋体" pitchFamily="2" charset="-122"/>
              </a:endParaRPr>
            </a:p>
          </p:txBody>
        </p:sp>
      </p:grpSp>
    </p:spTree>
    <p:custDataLst>
      <p:tags r:id="rId1"/>
    </p:custDataLst>
    <p:extLst>
      <p:ext uri="{BB962C8B-B14F-4D97-AF65-F5344CB8AC3E}">
        <p14:creationId xmlns:p14="http://schemas.microsoft.com/office/powerpoint/2010/main" val="185824081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ppt_x</p:attrName>
                                        </p:attrNameLst>
                                      </p:cBhvr>
                                      <p:tavLst>
                                        <p:tav tm="0">
                                          <p:val>
                                            <p:strVal val="#ppt_x"/>
                                          </p:val>
                                        </p:tav>
                                        <p:tav tm="100000">
                                          <p:val>
                                            <p:strVal val="#ppt_x"/>
                                          </p:val>
                                        </p:tav>
                                      </p:tavLst>
                                    </p:anim>
                                    <p:anim calcmode="lin" valueType="num">
                                      <p:cBhvr>
                                        <p:cTn id="8" dur="500" fill="hold"/>
                                        <p:tgtEl>
                                          <p:spTgt spid="45"/>
                                        </p:tgtEl>
                                        <p:attrNameLst>
                                          <p:attrName>ppt_y</p:attrName>
                                        </p:attrNameLst>
                                      </p:cBhvr>
                                      <p:tavLst>
                                        <p:tav tm="0">
                                          <p:val>
                                            <p:strVal val="0-#ppt_h/2"/>
                                          </p:val>
                                        </p:tav>
                                        <p:tav tm="100000">
                                          <p:val>
                                            <p:strVal val="#ppt_y"/>
                                          </p:val>
                                        </p:tav>
                                      </p:tavLst>
                                    </p:anim>
                                  </p:childTnLst>
                                </p:cTn>
                              </p:par>
                              <p:par>
                                <p:cTn id="9" presetID="53" presetClass="entr" presetSubtype="0" fill="hold" nodeType="withEffect">
                                  <p:stCondLst>
                                    <p:cond delay="500"/>
                                  </p:stCondLst>
                                  <p:childTnLst>
                                    <p:set>
                                      <p:cBhvr>
                                        <p:cTn id="10" dur="1" fill="hold">
                                          <p:stCondLst>
                                            <p:cond delay="0"/>
                                          </p:stCondLst>
                                        </p:cTn>
                                        <p:tgtEl>
                                          <p:spTgt spid="67"/>
                                        </p:tgtEl>
                                        <p:attrNameLst>
                                          <p:attrName>style.visibility</p:attrName>
                                        </p:attrNameLst>
                                      </p:cBhvr>
                                      <p:to>
                                        <p:strVal val="visible"/>
                                      </p:to>
                                    </p:set>
                                    <p:anim calcmode="lin" valueType="num">
                                      <p:cBhvr>
                                        <p:cTn id="11" dur="500" fill="hold"/>
                                        <p:tgtEl>
                                          <p:spTgt spid="67"/>
                                        </p:tgtEl>
                                        <p:attrNameLst>
                                          <p:attrName>ppt_w</p:attrName>
                                        </p:attrNameLst>
                                      </p:cBhvr>
                                      <p:tavLst>
                                        <p:tav tm="0">
                                          <p:val>
                                            <p:fltVal val="0"/>
                                          </p:val>
                                        </p:tav>
                                        <p:tav tm="100000">
                                          <p:val>
                                            <p:strVal val="#ppt_w"/>
                                          </p:val>
                                        </p:tav>
                                      </p:tavLst>
                                    </p:anim>
                                    <p:anim calcmode="lin" valueType="num">
                                      <p:cBhvr>
                                        <p:cTn id="12" dur="500" fill="hold"/>
                                        <p:tgtEl>
                                          <p:spTgt spid="67"/>
                                        </p:tgtEl>
                                        <p:attrNameLst>
                                          <p:attrName>ppt_h</p:attrName>
                                        </p:attrNameLst>
                                      </p:cBhvr>
                                      <p:tavLst>
                                        <p:tav tm="0">
                                          <p:val>
                                            <p:fltVal val="0"/>
                                          </p:val>
                                        </p:tav>
                                        <p:tav tm="100000">
                                          <p:val>
                                            <p:strVal val="#ppt_h"/>
                                          </p:val>
                                        </p:tav>
                                      </p:tavLst>
                                    </p:anim>
                                    <p:animEffect transition="in" filter="fade">
                                      <p:cBhvr>
                                        <p:cTn id="1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Box 1"/>
          <p:cNvSpPr txBox="1"/>
          <p:nvPr/>
        </p:nvSpPr>
        <p:spPr>
          <a:xfrm>
            <a:off x="202565" y="405130"/>
            <a:ext cx="8555355" cy="2330450"/>
          </a:xfrm>
          <a:prstGeom prst="rect">
            <a:avLst/>
          </a:prstGeom>
          <a:noFill/>
          <a:ln w="9525">
            <a:noFill/>
          </a:ln>
        </p:spPr>
        <p:txBody>
          <a:bodyPr wrap="square">
            <a:spAutoFit/>
          </a:bodyPr>
          <a:lstStyle/>
          <a:p>
            <a:pPr marL="533400">
              <a:lnSpc>
                <a:spcPct val="140000"/>
              </a:lnSpc>
            </a:pP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【例</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1</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】电能的来源非常广泛，各种各样的发电厂，获得电能的过程实质是将</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的能转化为电能的过程。发电机工作时，将</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能转化为电能；干电池向外供电时将</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能转化为电能。</a:t>
            </a:r>
            <a:endParaRPr lang="zh-CN" altLang="en-US" sz="2600" b="1">
              <a:latin typeface="Times New Roman" pitchFamily="18" charset="0"/>
              <a:ea typeface="Times New Roman" pitchFamily="18" charset="0"/>
              <a:sym typeface="Times New Roman" pitchFamily="18" charset="0"/>
            </a:endParaRPr>
          </a:p>
        </p:txBody>
      </p:sp>
      <p:sp>
        <p:nvSpPr>
          <p:cNvPr id="12" name="矩形 11"/>
          <p:cNvSpPr/>
          <p:nvPr/>
        </p:nvSpPr>
        <p:spPr>
          <a:xfrm>
            <a:off x="4292600" y="1049338"/>
            <a:ext cx="1657350"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其他形式</a:t>
            </a:r>
            <a:endParaRPr lang="zh-CN" altLang="en-US" sz="2600">
              <a:latin typeface="Calibri"/>
            </a:endParaRPr>
          </a:p>
        </p:txBody>
      </p:sp>
      <p:sp>
        <p:nvSpPr>
          <p:cNvPr id="13" name="矩形 12"/>
          <p:cNvSpPr/>
          <p:nvPr/>
        </p:nvSpPr>
        <p:spPr>
          <a:xfrm>
            <a:off x="4954588" y="1624013"/>
            <a:ext cx="1130300" cy="492125"/>
          </a:xfrm>
          <a:prstGeom prst="rect">
            <a:avLst/>
          </a:prstGeom>
          <a:noFill/>
          <a:ln w="9525">
            <a:noFill/>
          </a:ln>
        </p:spPr>
        <p:txBody>
          <a:bodyPr>
            <a:spAutoFit/>
          </a:bodyPr>
          <a:lstStyle/>
          <a:p>
            <a:r>
              <a:rPr lang="zh-CN" altLang="en-US" sz="2600" b="1">
                <a:solidFill>
                  <a:srgbClr val="FF0000"/>
                </a:solidFill>
                <a:latin typeface="Calibri"/>
              </a:rPr>
              <a:t>机械</a:t>
            </a:r>
          </a:p>
        </p:txBody>
      </p:sp>
      <p:sp>
        <p:nvSpPr>
          <p:cNvPr id="14" name="矩形 13"/>
          <p:cNvSpPr/>
          <p:nvPr/>
        </p:nvSpPr>
        <p:spPr>
          <a:xfrm>
            <a:off x="3675063" y="2166938"/>
            <a:ext cx="1130300" cy="492125"/>
          </a:xfrm>
          <a:prstGeom prst="rect">
            <a:avLst/>
          </a:prstGeom>
          <a:noFill/>
          <a:ln w="9525">
            <a:noFill/>
          </a:ln>
        </p:spPr>
        <p:txBody>
          <a:bodyPr>
            <a:spAutoFit/>
          </a:bodyPr>
          <a:lstStyle/>
          <a:p>
            <a:r>
              <a:rPr lang="zh-CN" altLang="en-US" sz="2600" b="1">
                <a:solidFill>
                  <a:srgbClr val="FF0000"/>
                </a:solidFill>
                <a:latin typeface="Calibri"/>
              </a:rPr>
              <a:t>化学</a:t>
            </a:r>
          </a:p>
        </p:txBody>
      </p:sp>
    </p:spTree>
    <p:extLst>
      <p:ext uri="{BB962C8B-B14F-4D97-AF65-F5344CB8AC3E}">
        <p14:creationId xmlns:p14="http://schemas.microsoft.com/office/powerpoint/2010/main" val="61041796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fill="hold"/>
                                        <p:tgtEl>
                                          <p:spTgt spid="14"/>
                                        </p:tgtEl>
                                        <p:attrNameLst>
                                          <p:attrName>ppt_x</p:attrName>
                                        </p:attrNameLst>
                                      </p:cBhvr>
                                      <p:tavLst>
                                        <p:tav tm="0">
                                          <p:val>
                                            <p:strVal val="#ppt_x"/>
                                          </p:val>
                                        </p:tav>
                                        <p:tav tm="100000">
                                          <p:val>
                                            <p:strVal val="#ppt_x"/>
                                          </p:val>
                                        </p:tav>
                                      </p:tavLst>
                                    </p:anim>
                                    <p:anim calcmode="lin" valueType="num">
                                      <p:cBhvr additive="base">
                                        <p:cTn id="2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Box 1"/>
          <p:cNvSpPr txBox="1"/>
          <p:nvPr/>
        </p:nvSpPr>
        <p:spPr>
          <a:xfrm>
            <a:off x="255905" y="654050"/>
            <a:ext cx="8611870" cy="1651000"/>
          </a:xfrm>
          <a:prstGeom prst="rect">
            <a:avLst/>
          </a:prstGeom>
          <a:noFill/>
          <a:ln w="9525">
            <a:noFill/>
          </a:ln>
        </p:spPr>
        <p:txBody>
          <a:bodyPr wrap="square">
            <a:spAutoFit/>
          </a:bodyPr>
          <a:lstStyle/>
          <a:p>
            <a:pPr>
              <a:lnSpc>
                <a:spcPct val="130000"/>
              </a:lnSpc>
            </a:pP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【例</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2</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】用电器工作时将</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能转化为</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的能。例如：电动机工作时将</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能转化为</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能，白炽灯发光时将</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能转化为</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能和</a:t>
            </a:r>
            <a:r>
              <a:rPr lang="en-US" altLang="zh-CN" sz="2600" b="1">
                <a:latin typeface="Times New Roman" panose="02020603050405020304" pitchFamily="18" charset="0"/>
                <a:cs typeface="Times New Roman" panose="02020603050405020304" pitchFamily="18" charset="0"/>
                <a:sym typeface="Times New Roman" panose="02020603050405020304" pitchFamily="18" charset="0"/>
              </a:rPr>
              <a:t>_____</a:t>
            </a:r>
            <a:r>
              <a:rPr lang="zh-CN" altLang="en-US" sz="2600" b="1">
                <a:latin typeface="Times New Roman" panose="02020603050405020304" pitchFamily="18" charset="0"/>
                <a:cs typeface="Times New Roman" panose="02020603050405020304" pitchFamily="18" charset="0"/>
                <a:sym typeface="Times New Roman" panose="02020603050405020304" pitchFamily="18" charset="0"/>
              </a:rPr>
              <a:t>能。</a:t>
            </a:r>
            <a:endParaRPr lang="zh-CN" altLang="en-US" sz="2600" b="1">
              <a:latin typeface="Times New Roman" panose="02020603050405020304" pitchFamily="18" charset="0"/>
              <a:ea typeface="Times New Roman" panose="02020603050405020304" pitchFamily="18" charset="0"/>
              <a:sym typeface="Times New Roman" panose="02020603050405020304" pitchFamily="18" charset="0"/>
            </a:endParaRPr>
          </a:p>
        </p:txBody>
      </p:sp>
      <p:sp>
        <p:nvSpPr>
          <p:cNvPr id="6" name="矩形 5"/>
          <p:cNvSpPr/>
          <p:nvPr/>
        </p:nvSpPr>
        <p:spPr>
          <a:xfrm>
            <a:off x="6286500" y="708025"/>
            <a:ext cx="1657350"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其他形式</a:t>
            </a:r>
            <a:endParaRPr lang="zh-CN" altLang="en-US" sz="2600">
              <a:latin typeface="Calibri"/>
            </a:endParaRPr>
          </a:p>
        </p:txBody>
      </p:sp>
      <p:sp>
        <p:nvSpPr>
          <p:cNvPr id="7" name="矩形 6"/>
          <p:cNvSpPr/>
          <p:nvPr/>
        </p:nvSpPr>
        <p:spPr>
          <a:xfrm>
            <a:off x="3927475" y="708025"/>
            <a:ext cx="682625"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电</a:t>
            </a:r>
            <a:endParaRPr lang="zh-CN" altLang="en-US" sz="2600">
              <a:latin typeface="Calibri"/>
            </a:endParaRPr>
          </a:p>
        </p:txBody>
      </p:sp>
      <p:sp>
        <p:nvSpPr>
          <p:cNvPr id="8" name="矩形 7"/>
          <p:cNvSpPr/>
          <p:nvPr/>
        </p:nvSpPr>
        <p:spPr>
          <a:xfrm>
            <a:off x="3687763" y="1247775"/>
            <a:ext cx="681037"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电</a:t>
            </a:r>
            <a:endParaRPr lang="zh-CN" altLang="en-US" sz="2600">
              <a:latin typeface="Calibri"/>
            </a:endParaRPr>
          </a:p>
        </p:txBody>
      </p:sp>
      <p:sp>
        <p:nvSpPr>
          <p:cNvPr id="9" name="矩形 8"/>
          <p:cNvSpPr/>
          <p:nvPr/>
        </p:nvSpPr>
        <p:spPr>
          <a:xfrm>
            <a:off x="5707063" y="1232535"/>
            <a:ext cx="936625" cy="493713"/>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机械</a:t>
            </a:r>
            <a:endParaRPr lang="zh-CN" altLang="en-US" sz="2600">
              <a:latin typeface="Calibri"/>
            </a:endParaRPr>
          </a:p>
        </p:txBody>
      </p:sp>
      <p:sp>
        <p:nvSpPr>
          <p:cNvPr id="10" name="矩形 9"/>
          <p:cNvSpPr/>
          <p:nvPr/>
        </p:nvSpPr>
        <p:spPr>
          <a:xfrm>
            <a:off x="1397000" y="1764030"/>
            <a:ext cx="681038"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电</a:t>
            </a:r>
            <a:endParaRPr lang="zh-CN" altLang="en-US" sz="2600">
              <a:latin typeface="Calibri"/>
            </a:endParaRPr>
          </a:p>
        </p:txBody>
      </p:sp>
      <p:sp>
        <p:nvSpPr>
          <p:cNvPr id="11" name="矩形 10"/>
          <p:cNvSpPr/>
          <p:nvPr/>
        </p:nvSpPr>
        <p:spPr>
          <a:xfrm>
            <a:off x="4814888" y="1764348"/>
            <a:ext cx="681037"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光</a:t>
            </a:r>
            <a:endParaRPr lang="zh-CN" altLang="en-US" sz="2600">
              <a:latin typeface="Calibri"/>
            </a:endParaRPr>
          </a:p>
        </p:txBody>
      </p:sp>
      <p:sp>
        <p:nvSpPr>
          <p:cNvPr id="2" name="矩形 1"/>
          <p:cNvSpPr/>
          <p:nvPr/>
        </p:nvSpPr>
        <p:spPr>
          <a:xfrm>
            <a:off x="3409950" y="1764030"/>
            <a:ext cx="681038"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内</a:t>
            </a:r>
            <a:endParaRPr lang="zh-CN" altLang="en-US" sz="2600">
              <a:latin typeface="Calibri"/>
            </a:endParaRPr>
          </a:p>
        </p:txBody>
      </p:sp>
    </p:spTree>
    <p:extLst>
      <p:ext uri="{BB962C8B-B14F-4D97-AF65-F5344CB8AC3E}">
        <p14:creationId xmlns:p14="http://schemas.microsoft.com/office/powerpoint/2010/main" val="418854221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additive="base">
                                        <p:cTn id="31" dur="500" fill="hold"/>
                                        <p:tgtEl>
                                          <p:spTgt spid="10"/>
                                        </p:tgtEl>
                                        <p:attrNameLst>
                                          <p:attrName>ppt_x</p:attrName>
                                        </p:attrNameLst>
                                      </p:cBhvr>
                                      <p:tavLst>
                                        <p:tav tm="0">
                                          <p:val>
                                            <p:strVal val="#ppt_x"/>
                                          </p:val>
                                        </p:tav>
                                        <p:tav tm="100000">
                                          <p:val>
                                            <p:strVal val="#ppt_x"/>
                                          </p:val>
                                        </p:tav>
                                      </p:tavLst>
                                    </p:anim>
                                    <p:anim calcmode="lin" valueType="num">
                                      <p:cBhvr additive="base">
                                        <p:cTn id="32"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500" fill="hold"/>
                                        <p:tgtEl>
                                          <p:spTgt spid="11"/>
                                        </p:tgtEl>
                                        <p:attrNameLst>
                                          <p:attrName>ppt_x</p:attrName>
                                        </p:attrNameLst>
                                      </p:cBhvr>
                                      <p:tavLst>
                                        <p:tav tm="0">
                                          <p:val>
                                            <p:strVal val="#ppt_x"/>
                                          </p:val>
                                        </p:tav>
                                        <p:tav tm="100000">
                                          <p:val>
                                            <p:strVal val="#ppt_x"/>
                                          </p:val>
                                        </p:tav>
                                      </p:tavLst>
                                    </p:anim>
                                    <p:anim calcmode="lin" valueType="num">
                                      <p:cBhvr additive="base">
                                        <p:cTn id="3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anim calcmode="lin" valueType="num">
                                      <p:cBhvr additive="base">
                                        <p:cTn id="43" dur="500" fill="hold"/>
                                        <p:tgtEl>
                                          <p:spTgt spid="2"/>
                                        </p:tgtEl>
                                        <p:attrNameLst>
                                          <p:attrName>ppt_x</p:attrName>
                                        </p:attrNameLst>
                                      </p:cBhvr>
                                      <p:tavLst>
                                        <p:tav tm="0">
                                          <p:val>
                                            <p:strVal val="#ppt_x"/>
                                          </p:val>
                                        </p:tav>
                                        <p:tav tm="100000">
                                          <p:val>
                                            <p:strVal val="#ppt_x"/>
                                          </p:val>
                                        </p:tav>
                                      </p:tavLst>
                                    </p:anim>
                                    <p:anim calcmode="lin" valueType="num">
                                      <p:cBhvr additive="base">
                                        <p:cTn id="4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1"/>
          <p:cNvSpPr txBox="1">
            <a:spLocks noChangeArrowheads="1"/>
          </p:cNvSpPr>
          <p:nvPr/>
        </p:nvSpPr>
        <p:spPr bwMode="auto">
          <a:xfrm>
            <a:off x="227965" y="662305"/>
            <a:ext cx="8459470" cy="2691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533400" indent="-533400" eaLnBrk="0" hangingPunct="0">
              <a:defRPr>
                <a:solidFill>
                  <a:schemeClr val="tx1"/>
                </a:solidFill>
                <a:latin typeface="Calibri"/>
                <a:ea typeface="宋体" pitchFamily="2" charset="-122"/>
              </a:defRPr>
            </a:lvl1pPr>
            <a:lvl2pPr marL="742950" indent="-285750" eaLnBrk="0" hangingPunct="0">
              <a:defRPr>
                <a:solidFill>
                  <a:schemeClr val="tx1"/>
                </a:solidFill>
                <a:latin typeface="Calibri"/>
                <a:ea typeface="宋体" pitchFamily="2" charset="-122"/>
              </a:defRPr>
            </a:lvl2pPr>
            <a:lvl3pPr marL="1143000" indent="-228600" eaLnBrk="0" hangingPunct="0">
              <a:defRPr>
                <a:solidFill>
                  <a:schemeClr val="tx1"/>
                </a:solidFill>
                <a:latin typeface="Calibri"/>
                <a:ea typeface="宋体" pitchFamily="2" charset="-122"/>
              </a:defRPr>
            </a:lvl3pPr>
            <a:lvl4pPr marL="1600200" indent="-228600" eaLnBrk="0" hangingPunct="0">
              <a:defRPr>
                <a:solidFill>
                  <a:schemeClr val="tx1"/>
                </a:solidFill>
                <a:latin typeface="Calibri"/>
                <a:ea typeface="宋体" pitchFamily="2" charset="-122"/>
              </a:defRPr>
            </a:lvl4pPr>
            <a:lvl5pPr marL="2057400" indent="-228600" eaLnBrk="0" hangingPunct="0">
              <a:defRPr>
                <a:solidFill>
                  <a:schemeClr val="tx1"/>
                </a:solidFill>
                <a:latin typeface="Calibri"/>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9pPr>
          </a:lstStyle>
          <a:p>
            <a:pPr marL="533400" marR="0" lvl="0" indent="-533400" algn="l" defTabSz="914400" rtl="0" eaLnBrk="1" fontAlgn="base" latinLnBrk="0" hangingPunct="1">
              <a:lnSpc>
                <a:spcPct val="130000"/>
              </a:lnSpc>
              <a:spcBef>
                <a:spcPct val="0"/>
              </a:spcBef>
              <a:spcAft>
                <a:spcPct val="0"/>
              </a:spcAft>
              <a:buClrTx/>
              <a:buSzTx/>
              <a:buFont typeface="Arial" pitchFamily="34" charset="0"/>
              <a:buNone/>
              <a:defRPr/>
            </a:pP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【例</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3</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】从能量转化的角度来看，下列说法错误的是</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　　</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p>
          <a:p>
            <a:pPr marL="533400" marR="0" lvl="0" indent="8255" algn="l" defTabSz="914400" rtl="0" eaLnBrk="1" fontAlgn="base" latinLnBrk="0" hangingPunct="1">
              <a:lnSpc>
                <a:spcPct val="13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.电风扇工作时主要将电能转化为机械能</a:t>
            </a:r>
          </a:p>
          <a:p>
            <a:pPr marL="533400" marR="0" lvl="0" indent="8255" algn="l" defTabSz="914400" rtl="0" eaLnBrk="1" fontAlgn="base" latinLnBrk="0" hangingPunct="1">
              <a:lnSpc>
                <a:spcPct val="13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B</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.铅蓄电池充电时化学能转化为电能</a:t>
            </a:r>
          </a:p>
          <a:p>
            <a:pPr marL="533400" marR="0" lvl="0" indent="8255" algn="l" defTabSz="914400" rtl="0" eaLnBrk="1" fontAlgn="base" latinLnBrk="0" hangingPunct="1">
              <a:lnSpc>
                <a:spcPct val="13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C</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.发电机工作时主要将机械能转化为电能</a:t>
            </a:r>
          </a:p>
          <a:p>
            <a:pPr marL="533400" marR="0" lvl="0" indent="8255" algn="l" defTabSz="914400" rtl="0" eaLnBrk="1" fontAlgn="base" latinLnBrk="0" hangingPunct="1">
              <a:lnSpc>
                <a:spcPct val="13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D</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.电热水壶工作时电能转化为内能</a:t>
            </a:r>
          </a:p>
        </p:txBody>
      </p:sp>
      <p:sp>
        <p:nvSpPr>
          <p:cNvPr id="4" name="矩形 3"/>
          <p:cNvSpPr/>
          <p:nvPr/>
        </p:nvSpPr>
        <p:spPr>
          <a:xfrm>
            <a:off x="8013700" y="792163"/>
            <a:ext cx="608013" cy="492125"/>
          </a:xfrm>
          <a:prstGeom prst="rect">
            <a:avLst/>
          </a:prstGeom>
          <a:noFill/>
          <a:ln w="9525">
            <a:noFill/>
          </a:ln>
        </p:spPr>
        <p:txBody>
          <a:bodyPr>
            <a:spAutoFit/>
          </a:bodyPr>
          <a:lstStyle/>
          <a:p>
            <a:r>
              <a:rPr lang="en-US" altLang="zh-CN" sz="2600" b="1">
                <a:solidFill>
                  <a:srgbClr val="FF0000"/>
                </a:solidFill>
                <a:latin typeface="Times New Roman" panose="02020603050405020304" pitchFamily="18" charset="0"/>
                <a:cs typeface="Times New Roman" panose="02020603050405020304" pitchFamily="18" charset="0"/>
              </a:rPr>
              <a:t>B</a:t>
            </a:r>
            <a:endParaRPr lang="zh-CN" altLang="en-US" sz="2600" b="1">
              <a:solidFill>
                <a:srgbClr val="FF0000"/>
              </a:solidFill>
              <a:latin typeface="Times New Roman" pitchFamily="18" charset="0"/>
              <a:ea typeface="Times New Roman" pitchFamily="18" charset="0"/>
            </a:endParaRPr>
          </a:p>
        </p:txBody>
      </p:sp>
    </p:spTree>
    <p:extLst>
      <p:ext uri="{BB962C8B-B14F-4D97-AF65-F5344CB8AC3E}">
        <p14:creationId xmlns:p14="http://schemas.microsoft.com/office/powerpoint/2010/main" val="1419881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4891" cy="7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rPr>
                <a:t>知识点二   电能的计量</a:t>
              </a:r>
              <a:endPar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endParaRP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pic>
        <p:nvPicPr>
          <p:cNvPr id="14341" name="Picture 3" descr="D:\搜狗高速下载\快速保存图片\W020140619348931118118.jpg"/>
          <p:cNvPicPr>
            <a:picLocks noChangeAspect="1"/>
          </p:cNvPicPr>
          <p:nvPr/>
        </p:nvPicPr>
        <p:blipFill>
          <a:blip r:embed="rId2"/>
          <a:srcRect t="12595"/>
          <a:stretch>
            <a:fillRect/>
          </a:stretch>
        </p:blipFill>
        <p:spPr>
          <a:xfrm>
            <a:off x="2892425" y="1730375"/>
            <a:ext cx="3340100" cy="3221038"/>
          </a:xfrm>
          <a:prstGeom prst="rect">
            <a:avLst/>
          </a:prstGeom>
          <a:noFill/>
          <a:ln w="9525">
            <a:noFill/>
          </a:ln>
        </p:spPr>
      </p:pic>
      <p:sp>
        <p:nvSpPr>
          <p:cNvPr id="2" name="Rectangle 2"/>
          <p:cNvSpPr/>
          <p:nvPr/>
        </p:nvSpPr>
        <p:spPr>
          <a:xfrm>
            <a:off x="774700" y="865188"/>
            <a:ext cx="7672388" cy="919162"/>
          </a:xfrm>
          <a:prstGeom prst="rect">
            <a:avLst/>
          </a:prstGeom>
          <a:noFill/>
          <a:ln w="9525">
            <a:noFill/>
          </a:ln>
        </p:spPr>
        <p:txBody>
          <a:bodyPr>
            <a:spAutoFit/>
          </a:bodyPr>
          <a:lstStyle/>
          <a:p>
            <a:pPr lvl="0" eaLnBrk="1" hangingPunct="1">
              <a:lnSpc>
                <a:spcPct val="120000"/>
              </a:lnSpc>
            </a:pPr>
            <a:r>
              <a:rPr lang="zh-CN" altLang="en-US" sz="2400" b="1">
                <a:solidFill>
                  <a:srgbClr val="CC0000"/>
                </a:solidFill>
                <a:latin typeface="黑体" panose="02010609060101010101" pitchFamily="49" charset="-122"/>
                <a:ea typeface="黑体" panose="02010609060101010101" pitchFamily="49" charset="-122"/>
              </a:rPr>
              <a:t>电能表</a:t>
            </a:r>
            <a:r>
              <a:rPr lang="zh-CN" altLang="en-US" sz="2400" b="1">
                <a:latin typeface="黑体" panose="02010609060101010101" pitchFamily="49" charset="-122"/>
                <a:ea typeface="黑体" panose="02010609060101010101" pitchFamily="49" charset="-122"/>
              </a:rPr>
              <a:t>（电度表）的作用：是测量用电器在一段时间内消耗多少电能的仪表。</a:t>
            </a:r>
            <a:endParaRPr lang="en-US" altLang="zh-CN" sz="2400" b="1">
              <a:latin typeface="黑体" pitchFamily="49" charset="-122"/>
              <a:ea typeface="黑体" pitchFamily="49" charset="-122"/>
            </a:endParaRPr>
          </a:p>
        </p:txBody>
      </p:sp>
      <p:sp>
        <p:nvSpPr>
          <p:cNvPr id="14342" name="矩形 5"/>
          <p:cNvSpPr/>
          <p:nvPr/>
        </p:nvSpPr>
        <p:spPr>
          <a:xfrm>
            <a:off x="3905250" y="3603625"/>
            <a:ext cx="374650" cy="114300"/>
          </a:xfrm>
          <a:prstGeom prst="rect">
            <a:avLst/>
          </a:prstGeom>
          <a:noFill/>
          <a:ln w="9525" cap="flat" cmpd="sng">
            <a:solidFill>
              <a:srgbClr val="FF0000"/>
            </a:solidFill>
            <a:prstDash val="solid"/>
            <a:round/>
            <a:headEnd type="none" w="med" len="med"/>
            <a:tailEnd type="none" w="med" len="med"/>
          </a:ln>
        </p:spPr>
        <p:txBody>
          <a:bodyPr/>
          <a:lstStyle/>
          <a:p>
            <a:pPr lvl="0" eaLnBrk="1" hangingPunct="1">
              <a:buNone/>
            </a:pPr>
            <a:endParaRPr lang="zh-CN" altLang="en-US">
              <a:latin typeface="Arial" pitchFamily="34" charset="0"/>
              <a:ea typeface="黑体" panose="02010609060101010101" pitchFamily="49" charset="-122"/>
            </a:endParaRPr>
          </a:p>
        </p:txBody>
      </p:sp>
      <p:sp>
        <p:nvSpPr>
          <p:cNvPr id="14343" name="矩形 8"/>
          <p:cNvSpPr/>
          <p:nvPr/>
        </p:nvSpPr>
        <p:spPr>
          <a:xfrm>
            <a:off x="4451350" y="3603625"/>
            <a:ext cx="376238" cy="114300"/>
          </a:xfrm>
          <a:prstGeom prst="rect">
            <a:avLst/>
          </a:prstGeom>
          <a:noFill/>
          <a:ln w="9525" cap="flat" cmpd="sng">
            <a:solidFill>
              <a:srgbClr val="FF0000"/>
            </a:solidFill>
            <a:prstDash val="solid"/>
            <a:round/>
            <a:headEnd type="none" w="med" len="med"/>
            <a:tailEnd type="none" w="med" len="med"/>
          </a:ln>
        </p:spPr>
        <p:txBody>
          <a:bodyPr/>
          <a:lstStyle/>
          <a:p>
            <a:pPr lvl="0" eaLnBrk="1" hangingPunct="1">
              <a:buNone/>
            </a:pPr>
            <a:endParaRPr lang="zh-CN" altLang="en-US">
              <a:latin typeface="Arial" pitchFamily="34" charset="0"/>
              <a:ea typeface="黑体" panose="02010609060101010101" pitchFamily="49" charset="-122"/>
            </a:endParaRPr>
          </a:p>
        </p:txBody>
      </p:sp>
      <p:sp>
        <p:nvSpPr>
          <p:cNvPr id="14344" name="矩形 9"/>
          <p:cNvSpPr/>
          <p:nvPr/>
        </p:nvSpPr>
        <p:spPr>
          <a:xfrm>
            <a:off x="5022850" y="3603625"/>
            <a:ext cx="376238" cy="114300"/>
          </a:xfrm>
          <a:prstGeom prst="rect">
            <a:avLst/>
          </a:prstGeom>
          <a:noFill/>
          <a:ln w="9525" cap="flat" cmpd="sng">
            <a:solidFill>
              <a:srgbClr val="FF0000"/>
            </a:solidFill>
            <a:prstDash val="solid"/>
            <a:round/>
            <a:headEnd type="none" w="med" len="med"/>
            <a:tailEnd type="none" w="med" len="med"/>
          </a:ln>
        </p:spPr>
        <p:txBody>
          <a:bodyPr/>
          <a:lstStyle/>
          <a:p>
            <a:pPr lvl="0" eaLnBrk="1" hangingPunct="1">
              <a:buNone/>
            </a:pPr>
            <a:endParaRPr lang="zh-CN" altLang="en-US">
              <a:latin typeface="Arial" pitchFamily="34" charset="0"/>
              <a:ea typeface="黑体" panose="02010609060101010101" pitchFamily="49" charset="-122"/>
            </a:endParaRPr>
          </a:p>
        </p:txBody>
      </p:sp>
      <p:sp>
        <p:nvSpPr>
          <p:cNvPr id="14345" name="矩形 10"/>
          <p:cNvSpPr/>
          <p:nvPr/>
        </p:nvSpPr>
        <p:spPr>
          <a:xfrm>
            <a:off x="3905250" y="3725863"/>
            <a:ext cx="657225" cy="114300"/>
          </a:xfrm>
          <a:prstGeom prst="rect">
            <a:avLst/>
          </a:prstGeom>
          <a:noFill/>
          <a:ln w="9525" cap="flat" cmpd="sng">
            <a:solidFill>
              <a:srgbClr val="FF0000"/>
            </a:solidFill>
            <a:prstDash val="solid"/>
            <a:round/>
            <a:headEnd type="none" w="med" len="med"/>
            <a:tailEnd type="none" w="med" len="med"/>
          </a:ln>
        </p:spPr>
        <p:txBody>
          <a:bodyPr/>
          <a:lstStyle/>
          <a:p>
            <a:pPr lvl="0" eaLnBrk="1" hangingPunct="1">
              <a:buNone/>
            </a:pPr>
            <a:endParaRPr lang="zh-CN" altLang="en-US">
              <a:latin typeface="Arial" pitchFamily="34" charset="0"/>
              <a:ea typeface="黑体" panose="02010609060101010101" pitchFamily="49" charset="-122"/>
            </a:endParaRPr>
          </a:p>
        </p:txBody>
      </p:sp>
      <p:cxnSp>
        <p:nvCxnSpPr>
          <p:cNvPr id="14346" name="直接连接符 12"/>
          <p:cNvCxnSpPr>
            <a:stCxn id="14342" idx="1"/>
          </p:cNvCxnSpPr>
          <p:nvPr/>
        </p:nvCxnSpPr>
        <p:spPr>
          <a:xfrm flipH="1" flipV="1">
            <a:off x="2819400" y="2827338"/>
            <a:ext cx="1085850" cy="833437"/>
          </a:xfrm>
          <a:prstGeom prst="line">
            <a:avLst/>
          </a:prstGeom>
          <a:ln w="19050" cap="flat" cmpd="sng">
            <a:solidFill>
              <a:srgbClr val="FF0000"/>
            </a:solidFill>
            <a:prstDash val="solid"/>
            <a:headEnd type="none" w="med" len="med"/>
            <a:tailEnd type="none" w="med" len="med"/>
          </a:ln>
        </p:spPr>
      </p:cxnSp>
      <p:cxnSp>
        <p:nvCxnSpPr>
          <p:cNvPr id="14347" name="直接连接符 14"/>
          <p:cNvCxnSpPr/>
          <p:nvPr/>
        </p:nvCxnSpPr>
        <p:spPr>
          <a:xfrm flipH="1">
            <a:off x="2892425" y="3783013"/>
            <a:ext cx="1012825" cy="0"/>
          </a:xfrm>
          <a:prstGeom prst="line">
            <a:avLst/>
          </a:prstGeom>
          <a:ln w="19050" cap="flat" cmpd="sng">
            <a:solidFill>
              <a:srgbClr val="FF0000"/>
            </a:solidFill>
            <a:prstDash val="solid"/>
            <a:headEnd type="none" w="med" len="med"/>
            <a:tailEnd type="none" w="med" len="med"/>
          </a:ln>
        </p:spPr>
      </p:cxnSp>
      <p:cxnSp>
        <p:nvCxnSpPr>
          <p:cNvPr id="14348" name="直接连接符 16"/>
          <p:cNvCxnSpPr/>
          <p:nvPr/>
        </p:nvCxnSpPr>
        <p:spPr>
          <a:xfrm flipV="1">
            <a:off x="4754563" y="2852738"/>
            <a:ext cx="1428750" cy="750887"/>
          </a:xfrm>
          <a:prstGeom prst="line">
            <a:avLst/>
          </a:prstGeom>
          <a:ln w="19050" cap="flat" cmpd="sng">
            <a:solidFill>
              <a:srgbClr val="FF0000"/>
            </a:solidFill>
            <a:prstDash val="solid"/>
            <a:headEnd type="none" w="med" len="med"/>
            <a:tailEnd type="none" w="med" len="med"/>
          </a:ln>
        </p:spPr>
      </p:cxnSp>
      <p:cxnSp>
        <p:nvCxnSpPr>
          <p:cNvPr id="14349" name="直接连接符 18"/>
          <p:cNvCxnSpPr>
            <a:stCxn id="14344" idx="3"/>
          </p:cNvCxnSpPr>
          <p:nvPr/>
        </p:nvCxnSpPr>
        <p:spPr>
          <a:xfrm>
            <a:off x="5399088" y="3660775"/>
            <a:ext cx="827087" cy="7938"/>
          </a:xfrm>
          <a:prstGeom prst="line">
            <a:avLst/>
          </a:prstGeom>
          <a:ln w="19050" cap="flat" cmpd="sng">
            <a:solidFill>
              <a:srgbClr val="FF0000"/>
            </a:solidFill>
            <a:prstDash val="solid"/>
            <a:headEnd type="none" w="med" len="med"/>
            <a:tailEnd type="none" w="med" len="med"/>
          </a:ln>
        </p:spPr>
      </p:cxnSp>
      <p:sp>
        <p:nvSpPr>
          <p:cNvPr id="5" name="矩形 4"/>
          <p:cNvSpPr/>
          <p:nvPr/>
        </p:nvSpPr>
        <p:spPr>
          <a:xfrm>
            <a:off x="304800" y="3228975"/>
            <a:ext cx="2740025" cy="163004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600revs/kW·h</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”指接在这个电能表上的用电器，每消耗</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1kW·h</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的电能，电能表上的转盘转过</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600</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转</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endParaRPr kumimoji="0" lang="zh-CN" altLang="en-US" sz="2000" b="1" i="0" u="none" strike="noStrike" kern="1200" cap="none" spc="0" normalizeH="0" baseline="0" noProof="0">
              <a:ln>
                <a:noFill/>
              </a:ln>
              <a:solidFill>
                <a:schemeClr val="dk1"/>
              </a:solidFill>
              <a:effectLst/>
              <a:uLnTx/>
              <a:uFillTx/>
              <a:latin typeface="+mn-lt"/>
              <a:ea typeface="黑体" pitchFamily="49" charset="-122"/>
              <a:cs typeface="+mn-cs"/>
            </a:endParaRPr>
          </a:p>
        </p:txBody>
      </p:sp>
      <p:sp>
        <p:nvSpPr>
          <p:cNvPr id="24" name="矩形 23"/>
          <p:cNvSpPr/>
          <p:nvPr/>
        </p:nvSpPr>
        <p:spPr>
          <a:xfrm>
            <a:off x="303213" y="2041525"/>
            <a:ext cx="2794000" cy="101600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220V</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”表示这个电能表应该在</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220V</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的电路中使用。</a:t>
            </a:r>
          </a:p>
        </p:txBody>
      </p:sp>
      <p:sp>
        <p:nvSpPr>
          <p:cNvPr id="6" name="矩形 5"/>
          <p:cNvSpPr/>
          <p:nvPr/>
        </p:nvSpPr>
        <p:spPr>
          <a:xfrm>
            <a:off x="6218238" y="1446213"/>
            <a:ext cx="2690813" cy="1630045"/>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10</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20</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”指这个电能表的标定电流为</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10A</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，额定最大电流为</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20A.</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电能表工作时的电流不能超过</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20A</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p>
        </p:txBody>
      </p:sp>
      <p:sp>
        <p:nvSpPr>
          <p:cNvPr id="7" name="矩形 6"/>
          <p:cNvSpPr/>
          <p:nvPr/>
        </p:nvSpPr>
        <p:spPr>
          <a:xfrm>
            <a:off x="6229350" y="3487738"/>
            <a:ext cx="2670175" cy="1014730"/>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50~</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”指这个电能表在频率为</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50Hz</a:t>
            </a:r>
            <a:r>
              <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的交流电路中使用</a:t>
            </a:r>
            <a:r>
              <a:rPr kumimoji="0" lang="en-US" altLang="zh-CN"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a:t>
            </a:r>
            <a:endParaRPr kumimoji="0" lang="zh-CN" altLang="en-US" sz="2000" b="1" i="0" u="none" strike="noStrike" kern="1200" cap="none" spc="0" normalizeH="0" baseline="0" noProof="0">
              <a:ln>
                <a:noFill/>
              </a:ln>
              <a:solidFill>
                <a:schemeClr val="dk1"/>
              </a:solidFill>
              <a:effectLst/>
              <a:uLnTx/>
              <a:uFillTx/>
              <a:latin typeface="+mn-lt"/>
              <a:ea typeface="黑体" panose="02010609060101010101" pitchFamily="49" charset="-122"/>
              <a:cs typeface="+mn-cs"/>
            </a:endParaRPr>
          </a:p>
        </p:txBody>
      </p:sp>
    </p:spTree>
    <p:extLst>
      <p:ext uri="{BB962C8B-B14F-4D97-AF65-F5344CB8AC3E}">
        <p14:creationId xmlns:p14="http://schemas.microsoft.com/office/powerpoint/2010/main" val="262313137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4" fill="hold" nodeType="clickEffect">
                                  <p:stCondLst>
                                    <p:cond delay="0"/>
                                  </p:stCondLst>
                                  <p:childTnLst>
                                    <p:set>
                                      <p:cBhvr>
                                        <p:cTn id="10" dur="1" fill="hold">
                                          <p:stCondLst>
                                            <p:cond delay="0"/>
                                          </p:stCondLst>
                                        </p:cTn>
                                        <p:tgtEl>
                                          <p:spTgt spid="14341"/>
                                        </p:tgtEl>
                                        <p:attrNameLst>
                                          <p:attrName>style.visibility</p:attrName>
                                        </p:attrNameLst>
                                      </p:cBhvr>
                                      <p:to>
                                        <p:strVal val="visible"/>
                                      </p:to>
                                    </p:set>
                                    <p:animEffect transition="in" filter="wipe(down)">
                                      <p:cBhvr>
                                        <p:cTn id="11" dur="500"/>
                                        <p:tgtEl>
                                          <p:spTgt spid="14341"/>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grpId="0" nodeType="clickEffect">
                                  <p:stCondLst>
                                    <p:cond delay="0"/>
                                  </p:stCondLst>
                                  <p:childTnLst>
                                    <p:set>
                                      <p:cBhvr>
                                        <p:cTn id="15" dur="1" fill="hold">
                                          <p:stCondLst>
                                            <p:cond delay="0"/>
                                          </p:stCondLst>
                                        </p:cTn>
                                        <p:tgtEl>
                                          <p:spTgt spid="14342"/>
                                        </p:tgtEl>
                                        <p:attrNameLst>
                                          <p:attrName>style.visibility</p:attrName>
                                        </p:attrNameLst>
                                      </p:cBhvr>
                                      <p:to>
                                        <p:strVal val="visible"/>
                                      </p:to>
                                    </p:set>
                                    <p:animEffect transition="in" filter="wipe(down)">
                                      <p:cBhvr>
                                        <p:cTn id="16" dur="250"/>
                                        <p:tgtEl>
                                          <p:spTgt spid="14342"/>
                                        </p:tgtEl>
                                      </p:cBhvr>
                                    </p:animEffect>
                                  </p:childTnLst>
                                </p:cTn>
                              </p:par>
                            </p:childTnLst>
                          </p:cTn>
                        </p:par>
                        <p:par>
                          <p:cTn id="17" fill="hold" nodeType="afterGroup">
                            <p:stCondLst>
                              <p:cond delay="250"/>
                            </p:stCondLst>
                            <p:childTnLst>
                              <p:par>
                                <p:cTn id="18" presetID="22" presetClass="entr" presetSubtype="4" fill="hold" nodeType="afterEffect">
                                  <p:stCondLst>
                                    <p:cond delay="0"/>
                                  </p:stCondLst>
                                  <p:childTnLst>
                                    <p:set>
                                      <p:cBhvr>
                                        <p:cTn id="19" dur="1" fill="hold">
                                          <p:stCondLst>
                                            <p:cond delay="0"/>
                                          </p:stCondLst>
                                        </p:cTn>
                                        <p:tgtEl>
                                          <p:spTgt spid="14346"/>
                                        </p:tgtEl>
                                        <p:attrNameLst>
                                          <p:attrName>style.visibility</p:attrName>
                                        </p:attrNameLst>
                                      </p:cBhvr>
                                      <p:to>
                                        <p:strVal val="visible"/>
                                      </p:to>
                                    </p:set>
                                    <p:animEffect transition="in" filter="wipe(down)">
                                      <p:cBhvr>
                                        <p:cTn id="20" dur="250"/>
                                        <p:tgtEl>
                                          <p:spTgt spid="14346"/>
                                        </p:tgtEl>
                                      </p:cBhvr>
                                    </p:animEffect>
                                  </p:childTnLst>
                                </p:cTn>
                              </p:par>
                            </p:childTnLst>
                          </p:cTn>
                        </p:par>
                        <p:par>
                          <p:cTn id="21" fill="hold" nodeType="afterGroup">
                            <p:stCondLst>
                              <p:cond delay="500"/>
                            </p:stCondLst>
                            <p:childTnLst>
                              <p:par>
                                <p:cTn id="22" presetID="22" presetClass="entr" presetSubtype="4"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wipe(down)">
                                      <p:cBhvr>
                                        <p:cTn id="24" dur="500"/>
                                        <p:tgtEl>
                                          <p:spTgt spid="24"/>
                                        </p:tgtEl>
                                      </p:cBhvr>
                                    </p:animEffect>
                                  </p:childTnLst>
                                </p:cTn>
                              </p:par>
                            </p:childTnLst>
                          </p:cTn>
                        </p:par>
                      </p:childTnLst>
                    </p:cTn>
                  </p:par>
                  <p:par>
                    <p:cTn id="25" fill="hold" nodeType="clickPar">
                      <p:stCondLst>
                        <p:cond delay="indefinite"/>
                      </p:stCondLst>
                      <p:childTnLst>
                        <p:par>
                          <p:cTn id="26" fill="hold" nodeType="afterGroup">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14343"/>
                                        </p:tgtEl>
                                        <p:attrNameLst>
                                          <p:attrName>style.visibility</p:attrName>
                                        </p:attrNameLst>
                                      </p:cBhvr>
                                      <p:to>
                                        <p:strVal val="visible"/>
                                      </p:to>
                                    </p:set>
                                    <p:animEffect transition="in" filter="wipe(down)">
                                      <p:cBhvr>
                                        <p:cTn id="29" dur="250"/>
                                        <p:tgtEl>
                                          <p:spTgt spid="14343"/>
                                        </p:tgtEl>
                                      </p:cBhvr>
                                    </p:animEffect>
                                  </p:childTnLst>
                                </p:cTn>
                              </p:par>
                            </p:childTnLst>
                          </p:cTn>
                        </p:par>
                        <p:par>
                          <p:cTn id="30" fill="hold" nodeType="afterGroup">
                            <p:stCondLst>
                              <p:cond delay="250"/>
                            </p:stCondLst>
                            <p:childTnLst>
                              <p:par>
                                <p:cTn id="31" presetID="22" presetClass="entr" presetSubtype="4" fill="hold" nodeType="afterEffect">
                                  <p:stCondLst>
                                    <p:cond delay="0"/>
                                  </p:stCondLst>
                                  <p:childTnLst>
                                    <p:set>
                                      <p:cBhvr>
                                        <p:cTn id="32" dur="1" fill="hold">
                                          <p:stCondLst>
                                            <p:cond delay="0"/>
                                          </p:stCondLst>
                                        </p:cTn>
                                        <p:tgtEl>
                                          <p:spTgt spid="14348"/>
                                        </p:tgtEl>
                                        <p:attrNameLst>
                                          <p:attrName>style.visibility</p:attrName>
                                        </p:attrNameLst>
                                      </p:cBhvr>
                                      <p:to>
                                        <p:strVal val="visible"/>
                                      </p:to>
                                    </p:set>
                                    <p:animEffect transition="in" filter="wipe(down)">
                                      <p:cBhvr>
                                        <p:cTn id="33" dur="250"/>
                                        <p:tgtEl>
                                          <p:spTgt spid="14348"/>
                                        </p:tgtEl>
                                      </p:cBhvr>
                                    </p:animEffect>
                                  </p:childTnLst>
                                </p:cTn>
                              </p:par>
                            </p:childTnLst>
                          </p:cTn>
                        </p:par>
                        <p:par>
                          <p:cTn id="34" fill="hold" nodeType="afterGroup">
                            <p:stCondLst>
                              <p:cond delay="500"/>
                            </p:stCondLst>
                            <p:childTnLst>
                              <p:par>
                                <p:cTn id="35" presetID="22" presetClass="entr" presetSubtype="4"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down)">
                                      <p:cBhvr>
                                        <p:cTn id="37" dur="500"/>
                                        <p:tgtEl>
                                          <p:spTgt spid="6"/>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4344"/>
                                        </p:tgtEl>
                                        <p:attrNameLst>
                                          <p:attrName>style.visibility</p:attrName>
                                        </p:attrNameLst>
                                      </p:cBhvr>
                                      <p:to>
                                        <p:strVal val="visible"/>
                                      </p:to>
                                    </p:set>
                                    <p:animEffect transition="in" filter="wipe(down)">
                                      <p:cBhvr>
                                        <p:cTn id="42" dur="250"/>
                                        <p:tgtEl>
                                          <p:spTgt spid="14344"/>
                                        </p:tgtEl>
                                      </p:cBhvr>
                                    </p:animEffect>
                                  </p:childTnLst>
                                </p:cTn>
                              </p:par>
                            </p:childTnLst>
                          </p:cTn>
                        </p:par>
                        <p:par>
                          <p:cTn id="43" fill="hold" nodeType="afterGroup">
                            <p:stCondLst>
                              <p:cond delay="250"/>
                            </p:stCondLst>
                            <p:childTnLst>
                              <p:par>
                                <p:cTn id="44" presetID="22" presetClass="entr" presetSubtype="4" fill="hold" nodeType="afterEffect">
                                  <p:stCondLst>
                                    <p:cond delay="0"/>
                                  </p:stCondLst>
                                  <p:childTnLst>
                                    <p:set>
                                      <p:cBhvr>
                                        <p:cTn id="45" dur="1" fill="hold">
                                          <p:stCondLst>
                                            <p:cond delay="0"/>
                                          </p:stCondLst>
                                        </p:cTn>
                                        <p:tgtEl>
                                          <p:spTgt spid="14349"/>
                                        </p:tgtEl>
                                        <p:attrNameLst>
                                          <p:attrName>style.visibility</p:attrName>
                                        </p:attrNameLst>
                                      </p:cBhvr>
                                      <p:to>
                                        <p:strVal val="visible"/>
                                      </p:to>
                                    </p:set>
                                    <p:animEffect transition="in" filter="wipe(down)">
                                      <p:cBhvr>
                                        <p:cTn id="46" dur="250"/>
                                        <p:tgtEl>
                                          <p:spTgt spid="14349"/>
                                        </p:tgtEl>
                                      </p:cBhvr>
                                    </p:animEffect>
                                  </p:childTnLst>
                                </p:cTn>
                              </p:par>
                            </p:childTnLst>
                          </p:cTn>
                        </p:par>
                        <p:par>
                          <p:cTn id="47" fill="hold" nodeType="afterGroup">
                            <p:stCondLst>
                              <p:cond delay="500"/>
                            </p:stCondLst>
                            <p:childTnLst>
                              <p:par>
                                <p:cTn id="48" presetID="22" presetClass="entr" presetSubtype="4" fill="hold" grpId="0" nodeType="afterEffect">
                                  <p:stCondLst>
                                    <p:cond delay="0"/>
                                  </p:stCondLst>
                                  <p:childTnLst>
                                    <p:set>
                                      <p:cBhvr>
                                        <p:cTn id="49" dur="1" fill="hold">
                                          <p:stCondLst>
                                            <p:cond delay="0"/>
                                          </p:stCondLst>
                                        </p:cTn>
                                        <p:tgtEl>
                                          <p:spTgt spid="7"/>
                                        </p:tgtEl>
                                        <p:attrNameLst>
                                          <p:attrName>style.visibility</p:attrName>
                                        </p:attrNameLst>
                                      </p:cBhvr>
                                      <p:to>
                                        <p:strVal val="visible"/>
                                      </p:to>
                                    </p:set>
                                    <p:animEffect transition="in" filter="wipe(down)">
                                      <p:cBhvr>
                                        <p:cTn id="50" dur="500"/>
                                        <p:tgtEl>
                                          <p:spTgt spid="7"/>
                                        </p:tgtEl>
                                      </p:cBhvr>
                                    </p:animEffect>
                                  </p:childTnLst>
                                </p:cTn>
                              </p:par>
                            </p:childTnLst>
                          </p:cTn>
                        </p:par>
                      </p:childTnLst>
                    </p:cTn>
                  </p:par>
                  <p:par>
                    <p:cTn id="51" fill="hold" nodeType="clickPar">
                      <p:stCondLst>
                        <p:cond delay="indefinite"/>
                      </p:stCondLst>
                      <p:childTnLst>
                        <p:par>
                          <p:cTn id="52" fill="hold" nodeType="after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14345"/>
                                        </p:tgtEl>
                                        <p:attrNameLst>
                                          <p:attrName>style.visibility</p:attrName>
                                        </p:attrNameLst>
                                      </p:cBhvr>
                                      <p:to>
                                        <p:strVal val="visible"/>
                                      </p:to>
                                    </p:set>
                                    <p:animEffect transition="in" filter="wipe(down)">
                                      <p:cBhvr>
                                        <p:cTn id="55" dur="250"/>
                                        <p:tgtEl>
                                          <p:spTgt spid="14345"/>
                                        </p:tgtEl>
                                      </p:cBhvr>
                                    </p:animEffect>
                                  </p:childTnLst>
                                </p:cTn>
                              </p:par>
                            </p:childTnLst>
                          </p:cTn>
                        </p:par>
                        <p:par>
                          <p:cTn id="56" fill="hold" nodeType="afterGroup">
                            <p:stCondLst>
                              <p:cond delay="250"/>
                            </p:stCondLst>
                            <p:childTnLst>
                              <p:par>
                                <p:cTn id="57" presetID="22" presetClass="entr" presetSubtype="4" fill="hold" nodeType="afterEffect">
                                  <p:stCondLst>
                                    <p:cond delay="0"/>
                                  </p:stCondLst>
                                  <p:childTnLst>
                                    <p:set>
                                      <p:cBhvr>
                                        <p:cTn id="58" dur="1" fill="hold">
                                          <p:stCondLst>
                                            <p:cond delay="0"/>
                                          </p:stCondLst>
                                        </p:cTn>
                                        <p:tgtEl>
                                          <p:spTgt spid="14347"/>
                                        </p:tgtEl>
                                        <p:attrNameLst>
                                          <p:attrName>style.visibility</p:attrName>
                                        </p:attrNameLst>
                                      </p:cBhvr>
                                      <p:to>
                                        <p:strVal val="visible"/>
                                      </p:to>
                                    </p:set>
                                    <p:animEffect transition="in" filter="wipe(down)">
                                      <p:cBhvr>
                                        <p:cTn id="59" dur="250"/>
                                        <p:tgtEl>
                                          <p:spTgt spid="14347"/>
                                        </p:tgtEl>
                                      </p:cBhvr>
                                    </p:animEffect>
                                  </p:childTnLst>
                                </p:cTn>
                              </p:par>
                            </p:childTnLst>
                          </p:cTn>
                        </p:par>
                        <p:par>
                          <p:cTn id="60" fill="hold" nodeType="afterGroup">
                            <p:stCondLst>
                              <p:cond delay="500"/>
                            </p:stCondLst>
                            <p:childTnLst>
                              <p:par>
                                <p:cTn id="61" presetID="22" presetClass="entr" presetSubtype="4"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down)">
                                      <p:cBhvr>
                                        <p:cTn id="6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2" grpId="0" animBg="1"/>
      <p:bldP spid="14343" grpId="0" animBg="1"/>
      <p:bldP spid="14344" grpId="0" animBg="1"/>
      <p:bldP spid="14345" grpId="0" animBg="1"/>
      <p:bldP spid="5" grpId="0" animBg="1"/>
      <p:bldP spid="24" grpId="0" animBg="1"/>
      <p:bldP spid="6" grpId="0" animBg="1"/>
      <p:bldP spid="7"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307340" y="279400"/>
            <a:ext cx="8678545" cy="3969385"/>
          </a:xfrm>
          <a:prstGeom prst="rect">
            <a:avLst/>
          </a:prstGeom>
          <a:noFill/>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电能的计算方法：</a:t>
            </a:r>
            <a:endParaRPr kumimoji="0" lang="en-US" altLang="zh-CN" sz="2400" b="1" i="0" u="none" strike="noStrike" kern="1200" cap="none" spc="0" normalizeH="0" baseline="0" noProof="0">
              <a:ln>
                <a:noFill/>
              </a:ln>
              <a:solidFill>
                <a:srgbClr val="0000FF"/>
              </a:solidFill>
              <a:effectLst/>
              <a:uLnTx/>
              <a:uFillTx/>
              <a:latin typeface="Times New Roman" pitchFamily="18" charset="0"/>
              <a:ea typeface="+mn-ea"/>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(1)</a:t>
            </a:r>
            <a:r>
              <a:rPr kumimoji="0" lang="zh-CN" altLang="en-US"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测量较大电能时用刻度盘读数：</a:t>
            </a:r>
            <a:endParaRPr kumimoji="0" lang="en-US" altLang="zh-CN" sz="2400" b="1" i="0" u="none" strike="noStrike" kern="1200" cap="none" spc="0" normalizeH="0" baseline="0" noProof="0">
              <a:ln>
                <a:noFill/>
              </a:ln>
              <a:solidFill>
                <a:srgbClr val="FF0000"/>
              </a:solidFill>
              <a:effectLst/>
              <a:uLnTx/>
              <a:uFillTx/>
              <a:latin typeface="Times New Roman" pitchFamily="18" charset="0"/>
              <a:ea typeface="+mn-ea"/>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最后一位是小数位；两次读数之差就是这段时间内消耗的电能，单位是度</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千瓦时</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(2)</a:t>
            </a:r>
            <a:r>
              <a:rPr kumimoji="0" lang="zh-CN" altLang="en-US"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测量较小电能时用转盘转数读数：</a:t>
            </a:r>
            <a:endParaRPr kumimoji="0" lang="en-US" altLang="zh-CN"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通过记录某段时间内电能表转盘转数，结合电能表转盘每转表示的电能计算出该段时间内消耗的电能。</a:t>
            </a:r>
          </a:p>
        </p:txBody>
      </p:sp>
    </p:spTree>
    <p:extLst>
      <p:ext uri="{BB962C8B-B14F-4D97-AF65-F5344CB8AC3E}">
        <p14:creationId xmlns:p14="http://schemas.microsoft.com/office/powerpoint/2010/main" val="28512229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
                                            <p:txEl>
                                              <p:charRg st="0" end="7"/>
                                            </p:txEl>
                                          </p:spTgt>
                                        </p:tgtEl>
                                        <p:attrNameLst>
                                          <p:attrName>style.visibility</p:attrName>
                                        </p:attrNameLst>
                                      </p:cBhvr>
                                      <p:to>
                                        <p:strVal val="visible"/>
                                      </p:to>
                                    </p:set>
                                    <p:animEffect transition="in" filter="wipe(left)">
                                      <p:cBhvr>
                                        <p:cTn id="7" dur="500"/>
                                        <p:tgtEl>
                                          <p:spTgt spid="20">
                                            <p:txEl>
                                              <p:charRg st="0" end="7"/>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charRg st="7" end="25"/>
                                            </p:txEl>
                                          </p:spTgt>
                                        </p:tgtEl>
                                        <p:attrNameLst>
                                          <p:attrName>style.visibility</p:attrName>
                                        </p:attrNameLst>
                                      </p:cBhvr>
                                      <p:to>
                                        <p:strVal val="visible"/>
                                      </p:to>
                                    </p:set>
                                    <p:animEffect transition="in" filter="wipe(left)">
                                      <p:cBhvr>
                                        <p:cTn id="12" dur="500"/>
                                        <p:tgtEl>
                                          <p:spTgt spid="20">
                                            <p:txEl>
                                              <p:charRg st="7" end="25"/>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xEl>
                                              <p:charRg st="25" end="53"/>
                                            </p:txEl>
                                          </p:spTgt>
                                        </p:tgtEl>
                                        <p:attrNameLst>
                                          <p:attrName>style.visibility</p:attrName>
                                        </p:attrNameLst>
                                      </p:cBhvr>
                                      <p:to>
                                        <p:strVal val="visible"/>
                                      </p:to>
                                    </p:set>
                                    <p:animEffect transition="in" filter="wipe(left)">
                                      <p:cBhvr>
                                        <p:cTn id="17" dur="500"/>
                                        <p:tgtEl>
                                          <p:spTgt spid="20">
                                            <p:txEl>
                                              <p:charRg st="25" end="53"/>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0">
                                            <p:txEl>
                                              <p:charRg st="75" end="94"/>
                                            </p:txEl>
                                          </p:spTgt>
                                        </p:tgtEl>
                                        <p:attrNameLst>
                                          <p:attrName>style.visibility</p:attrName>
                                        </p:attrNameLst>
                                      </p:cBhvr>
                                      <p:to>
                                        <p:strVal val="visible"/>
                                      </p:to>
                                    </p:set>
                                    <p:animEffect transition="in" filter="wipe(left)">
                                      <p:cBhvr>
                                        <p:cTn id="22" dur="500"/>
                                        <p:tgtEl>
                                          <p:spTgt spid="20">
                                            <p:txEl>
                                              <p:charRg st="75" end="94"/>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0">
                                            <p:txEl>
                                              <p:charRg st="94" end="122"/>
                                            </p:txEl>
                                          </p:spTgt>
                                        </p:tgtEl>
                                        <p:attrNameLst>
                                          <p:attrName>style.visibility</p:attrName>
                                        </p:attrNameLst>
                                      </p:cBhvr>
                                      <p:to>
                                        <p:strVal val="visible"/>
                                      </p:to>
                                    </p:set>
                                    <p:animEffect transition="in" filter="wipe(left)">
                                      <p:cBhvr>
                                        <p:cTn id="27" dur="500"/>
                                        <p:tgtEl>
                                          <p:spTgt spid="20">
                                            <p:txEl>
                                              <p:charRg st="94" end="12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9"/>
          <p:cNvSpPr txBox="1"/>
          <p:nvPr/>
        </p:nvSpPr>
        <p:spPr>
          <a:xfrm>
            <a:off x="217805" y="228600"/>
            <a:ext cx="8792845" cy="4154170"/>
          </a:xfrm>
          <a:prstGeom prst="rect">
            <a:avLst/>
          </a:prstGeom>
          <a:noFill/>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【拓展延伸】</a:t>
            </a: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根据电能表的转数可以求出通过家用电器的电流在某段时间内做的功，或消耗的电能。在计算时通常有两种方法：</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(1)</a:t>
            </a:r>
            <a:r>
              <a:rPr kumimoji="0" lang="zh-CN" altLang="en-US"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先根据每 </a:t>
            </a:r>
            <a:r>
              <a:rPr kumimoji="0" lang="en-US" altLang="zh-CN" sz="2200" b="1" i="0" u="none" strike="noStrike" kern="1200" cap="none" spc="0" normalizeH="0" baseline="0" noProof="0" err="1">
                <a:ln>
                  <a:noFill/>
                </a:ln>
                <a:solidFill>
                  <a:schemeClr val="tx1"/>
                </a:solidFill>
                <a:effectLst/>
                <a:uLnTx/>
                <a:uFillTx/>
                <a:latin typeface="Times New Roman" panose="02020603050405020304" pitchFamily="18" charset="0"/>
                <a:ea typeface="+mn-ea"/>
                <a:cs typeface="Times New Roman" panose="02020603050405020304" pitchFamily="18" charset="0"/>
              </a:rPr>
              <a:t>kW·h</a:t>
            </a:r>
            <a:r>
              <a:rPr kumimoji="0" lang="zh-CN" altLang="en-US"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的转数求出表盘转一转所消耗的电能，再看表盘在一段时间内转了多少转，用上面两个数据相乘，所得乘积就是用电器在这段时间内消耗的电能；</a:t>
            </a:r>
          </a:p>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(2)</a:t>
            </a:r>
            <a:r>
              <a:rPr kumimoji="0" lang="zh-CN" altLang="en-US"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由于电能表的转盘的转数与电流做的功</a:t>
            </a:r>
            <a:r>
              <a:rPr kumimoji="0" lang="en-US" altLang="zh-CN"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或消耗的电能</a:t>
            </a:r>
            <a:r>
              <a:rPr kumimoji="0" lang="en-US" altLang="zh-CN"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2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成正比，因此可以先统一单位，然后列出比例式，再求解答案。</a:t>
            </a:r>
          </a:p>
        </p:txBody>
      </p:sp>
    </p:spTree>
    <p:extLst>
      <p:ext uri="{BB962C8B-B14F-4D97-AF65-F5344CB8AC3E}">
        <p14:creationId xmlns:p14="http://schemas.microsoft.com/office/powerpoint/2010/main" val="261870164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xEl>
                                              <p:charRg st="4" end="30"/>
                                            </p:txEl>
                                          </p:spTgt>
                                        </p:tgtEl>
                                        <p:attrNameLst>
                                          <p:attrName>style.visibility</p:attrName>
                                        </p:attrNameLst>
                                      </p:cBhvr>
                                      <p:to>
                                        <p:strVal val="visible"/>
                                      </p:to>
                                    </p:set>
                                    <p:animEffect transition="in" filter="wipe(left)">
                                      <p:cBhvr>
                                        <p:cTn id="7" dur="500"/>
                                        <p:tgtEl>
                                          <p:spTgt spid="2">
                                            <p:txEl>
                                              <p:charRg st="4" end="3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xEl>
                                              <p:charRg st="1" end="1"/>
                                            </p:txEl>
                                          </p:spTgt>
                                        </p:tgtEl>
                                        <p:attrNameLst>
                                          <p:attrName>style.visibility</p:attrName>
                                        </p:attrNameLst>
                                      </p:cBhvr>
                                      <p:to>
                                        <p:strVal val="visible"/>
                                      </p:to>
                                    </p:set>
                                    <p:animEffect transition="in" filter="wipe(left)">
                                      <p:cBhvr>
                                        <p:cTn id="12" dur="500"/>
                                        <p:tgtEl>
                                          <p:spTgt spid="2">
                                            <p:txEl>
                                              <p:char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xEl>
                                              <p:charRg st="56" end="86"/>
                                            </p:txEl>
                                          </p:spTgt>
                                        </p:tgtEl>
                                        <p:attrNameLst>
                                          <p:attrName>style.visibility</p:attrName>
                                        </p:attrNameLst>
                                      </p:cBhvr>
                                      <p:to>
                                        <p:strVal val="visible"/>
                                      </p:to>
                                    </p:set>
                                    <p:animEffect transition="in" filter="wipe(left)">
                                      <p:cBhvr>
                                        <p:cTn id="17" dur="500"/>
                                        <p:tgtEl>
                                          <p:spTgt spid="2">
                                            <p:txEl>
                                              <p:charRg st="56" end="86"/>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xEl>
                                              <p:charRg st="145" end="174"/>
                                            </p:txEl>
                                          </p:spTgt>
                                        </p:tgtEl>
                                        <p:attrNameLst>
                                          <p:attrName>style.visibility</p:attrName>
                                        </p:attrNameLst>
                                      </p:cBhvr>
                                      <p:to>
                                        <p:strVal val="visible"/>
                                      </p:to>
                                    </p:set>
                                    <p:animEffect transition="in" filter="wipe(left)">
                                      <p:cBhvr>
                                        <p:cTn id="22" dur="500"/>
                                        <p:tgtEl>
                                          <p:spTgt spid="2">
                                            <p:txEl>
                                              <p:charRg st="145" end="17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Box 1"/>
          <p:cNvSpPr txBox="1">
            <a:spLocks noChangeArrowheads="1"/>
          </p:cNvSpPr>
          <p:nvPr/>
        </p:nvSpPr>
        <p:spPr bwMode="auto">
          <a:xfrm>
            <a:off x="395288" y="555625"/>
            <a:ext cx="7921625" cy="309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eaLnBrk="0" hangingPunct="0">
              <a:defRPr>
                <a:solidFill>
                  <a:schemeClr val="tx1"/>
                </a:solidFill>
                <a:latin typeface="Calibri"/>
                <a:ea typeface="宋体" pitchFamily="2" charset="-122"/>
              </a:defRPr>
            </a:lvl1pPr>
            <a:lvl2pPr marL="742950" indent="-285750" eaLnBrk="0" hangingPunct="0">
              <a:defRPr>
                <a:solidFill>
                  <a:schemeClr val="tx1"/>
                </a:solidFill>
                <a:latin typeface="Calibri"/>
                <a:ea typeface="宋体" pitchFamily="2" charset="-122"/>
              </a:defRPr>
            </a:lvl2pPr>
            <a:lvl3pPr marL="1143000" indent="-228600" eaLnBrk="0" hangingPunct="0">
              <a:defRPr>
                <a:solidFill>
                  <a:schemeClr val="tx1"/>
                </a:solidFill>
                <a:latin typeface="Calibri"/>
                <a:ea typeface="宋体" pitchFamily="2" charset="-122"/>
              </a:defRPr>
            </a:lvl3pPr>
            <a:lvl4pPr marL="1600200" indent="-228600" eaLnBrk="0" hangingPunct="0">
              <a:defRPr>
                <a:solidFill>
                  <a:schemeClr val="tx1"/>
                </a:solidFill>
                <a:latin typeface="Calibri"/>
                <a:ea typeface="宋体" pitchFamily="2" charset="-122"/>
              </a:defRPr>
            </a:lvl4pPr>
            <a:lvl5pPr marL="2057400" indent="-228600" eaLnBrk="0" hangingPunct="0">
              <a:defRPr>
                <a:solidFill>
                  <a:schemeClr val="tx1"/>
                </a:solidFill>
                <a:latin typeface="Calibri"/>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9pPr>
          </a:lstStyle>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【例</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4</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】如图所示，是小明家所使用的电能表，请解释其中几个重要参数所表示的意义：</a:t>
            </a:r>
          </a:p>
          <a:p>
            <a:pPr marL="533400" marR="0" lvl="0" indent="8255"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(1)“10 A”</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表示该电能表的</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________</a:t>
            </a:r>
          </a:p>
          <a:p>
            <a:pPr marL="533400" marR="0" lvl="0" indent="358775" algn="l"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电流为</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10 A</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p>
          <a:p>
            <a:pPr marL="892175" marR="0" lvl="0" indent="-351155"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(2)“20 A”</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表示该电能表的</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__________</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电流为</a:t>
            </a:r>
            <a:r>
              <a:rPr kumimoji="0" lang="en-US" altLang="zh-CN"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20 A</a:t>
            </a:r>
            <a:r>
              <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p>
        </p:txBody>
      </p:sp>
      <p:sp>
        <p:nvSpPr>
          <p:cNvPr id="9" name="矩形 8"/>
          <p:cNvSpPr/>
          <p:nvPr/>
        </p:nvSpPr>
        <p:spPr>
          <a:xfrm>
            <a:off x="4816475" y="1855788"/>
            <a:ext cx="979488"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标定</a:t>
            </a:r>
            <a:endParaRPr lang="zh-CN" altLang="en-US" sz="2600" b="1">
              <a:solidFill>
                <a:srgbClr val="FF0000"/>
              </a:solidFill>
              <a:latin typeface="Times New Roman" panose="02020603050405020304" pitchFamily="18" charset="0"/>
              <a:ea typeface="Times New Roman" panose="02020603050405020304" pitchFamily="18" charset="0"/>
            </a:endParaRPr>
          </a:p>
        </p:txBody>
      </p:sp>
      <p:sp>
        <p:nvSpPr>
          <p:cNvPr id="13" name="矩形 12"/>
          <p:cNvSpPr/>
          <p:nvPr/>
        </p:nvSpPr>
        <p:spPr>
          <a:xfrm>
            <a:off x="4783138" y="3003550"/>
            <a:ext cx="1733550"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额定最大</a:t>
            </a:r>
            <a:endParaRPr lang="zh-CN" altLang="en-US" sz="2600" b="1">
              <a:solidFill>
                <a:srgbClr val="FF0000"/>
              </a:solidFill>
              <a:latin typeface="Times New Roman" panose="02020603050405020304" pitchFamily="18" charset="0"/>
              <a:ea typeface="Times New Roman" panose="02020603050405020304" pitchFamily="18" charset="0"/>
            </a:endParaRPr>
          </a:p>
        </p:txBody>
      </p:sp>
      <p:pic>
        <p:nvPicPr>
          <p:cNvPr id="13322" name="Picture 15" descr="W2"/>
          <p:cNvPicPr>
            <a:picLocks noChangeAspect="1"/>
          </p:cNvPicPr>
          <p:nvPr/>
        </p:nvPicPr>
        <p:blipFill>
          <a:blip r:embed="rId2">
            <a:clrChange>
              <a:clrFrom>
                <a:srgbClr val="FFFFFF"/>
              </a:clrFrom>
              <a:clrTo>
                <a:srgbClr val="FFFFFF">
                  <a:alpha val="0"/>
                </a:srgbClr>
              </a:clrTo>
            </a:clrChange>
          </a:blip>
          <a:stretch>
            <a:fillRect/>
          </a:stretch>
        </p:blipFill>
        <p:spPr>
          <a:xfrm>
            <a:off x="6558280" y="1386205"/>
            <a:ext cx="1758315" cy="1628140"/>
          </a:xfrm>
          <a:prstGeom prst="rect">
            <a:avLst/>
          </a:prstGeom>
          <a:noFill/>
          <a:ln w="9525">
            <a:noFill/>
          </a:ln>
        </p:spPr>
      </p:pic>
    </p:spTree>
    <p:extLst>
      <p:ext uri="{BB962C8B-B14F-4D97-AF65-F5344CB8AC3E}">
        <p14:creationId xmlns:p14="http://schemas.microsoft.com/office/powerpoint/2010/main" val="300509262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58788" y="928688"/>
            <a:ext cx="8362950"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eaLnBrk="0" hangingPunct="0">
              <a:defRPr>
                <a:solidFill>
                  <a:schemeClr val="tx1"/>
                </a:solidFill>
                <a:latin typeface="Calibri"/>
                <a:ea typeface="宋体" pitchFamily="2" charset="-122"/>
              </a:defRPr>
            </a:lvl1pPr>
            <a:lvl2pPr marL="742950" indent="-285750" eaLnBrk="0" hangingPunct="0">
              <a:defRPr>
                <a:solidFill>
                  <a:schemeClr val="tx1"/>
                </a:solidFill>
                <a:latin typeface="Calibri"/>
                <a:ea typeface="宋体" pitchFamily="2" charset="-122"/>
              </a:defRPr>
            </a:lvl2pPr>
            <a:lvl3pPr marL="1143000" indent="-228600" eaLnBrk="0" hangingPunct="0">
              <a:defRPr>
                <a:solidFill>
                  <a:schemeClr val="tx1"/>
                </a:solidFill>
                <a:latin typeface="Calibri"/>
                <a:ea typeface="宋体" pitchFamily="2" charset="-122"/>
              </a:defRPr>
            </a:lvl3pPr>
            <a:lvl4pPr marL="1600200" indent="-228600" eaLnBrk="0" hangingPunct="0">
              <a:defRPr>
                <a:solidFill>
                  <a:schemeClr val="tx1"/>
                </a:solidFill>
                <a:latin typeface="Calibri"/>
                <a:ea typeface="宋体" pitchFamily="2" charset="-122"/>
              </a:defRPr>
            </a:lvl4pPr>
            <a:lvl5pPr marL="2057400" indent="-228600" eaLnBrk="0" hangingPunct="0">
              <a:defRPr>
                <a:solidFill>
                  <a:schemeClr val="tx1"/>
                </a:solidFill>
                <a:latin typeface="Calibri"/>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9pPr>
          </a:lstStyle>
          <a:p>
            <a:pPr marL="533400" marR="0" lvl="0" indent="-171450" algn="l"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该电能表工作时的电流不能超过</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________A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p>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(3)“3 000 r/(kW·h)”</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表示的意义是：他家的用电器每消耗</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1 kW·h</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的电能，电能表的转盘转动</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________</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转。</a:t>
            </a:r>
            <a:endPar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endParaRPr>
          </a:p>
        </p:txBody>
      </p:sp>
      <p:sp>
        <p:nvSpPr>
          <p:cNvPr id="3" name="矩形 2"/>
          <p:cNvSpPr/>
          <p:nvPr/>
        </p:nvSpPr>
        <p:spPr>
          <a:xfrm>
            <a:off x="5792788" y="1085850"/>
            <a:ext cx="866775" cy="493713"/>
          </a:xfrm>
          <a:prstGeom prst="rect">
            <a:avLst/>
          </a:prstGeom>
          <a:noFill/>
          <a:ln w="9525">
            <a:noFill/>
          </a:ln>
        </p:spPr>
        <p:txBody>
          <a:bodyPr>
            <a:spAutoFit/>
          </a:bodyPr>
          <a:lstStyle/>
          <a:p>
            <a:r>
              <a:rPr lang="en-US" altLang="zh-CN" sz="2600" b="1">
                <a:solidFill>
                  <a:srgbClr val="FF0000"/>
                </a:solidFill>
                <a:latin typeface="Times New Roman" panose="02020603050405020304" pitchFamily="18" charset="0"/>
                <a:cs typeface="Times New Roman" panose="02020603050405020304" pitchFamily="18" charset="0"/>
              </a:rPr>
              <a:t>20</a:t>
            </a:r>
            <a:endParaRPr lang="zh-CN" altLang="en-US" sz="2600" b="1">
              <a:solidFill>
                <a:srgbClr val="FF0000"/>
              </a:solidFill>
              <a:latin typeface="Times New Roman" panose="02020603050405020304" pitchFamily="18" charset="0"/>
              <a:ea typeface="Times New Roman" panose="02020603050405020304" pitchFamily="18" charset="0"/>
            </a:endParaRPr>
          </a:p>
        </p:txBody>
      </p:sp>
      <p:pic>
        <p:nvPicPr>
          <p:cNvPr id="14341" name="Picture 15" descr="W2"/>
          <p:cNvPicPr>
            <a:picLocks noChangeAspect="1"/>
          </p:cNvPicPr>
          <p:nvPr/>
        </p:nvPicPr>
        <p:blipFill>
          <a:blip r:embed="rId2">
            <a:clrChange>
              <a:clrFrom>
                <a:srgbClr val="FFFFFF"/>
              </a:clrFrom>
              <a:clrTo>
                <a:srgbClr val="FFFFFF">
                  <a:alpha val="0"/>
                </a:srgbClr>
              </a:clrTo>
            </a:clrChange>
          </a:blip>
          <a:stretch>
            <a:fillRect/>
          </a:stretch>
        </p:blipFill>
        <p:spPr>
          <a:xfrm>
            <a:off x="3348355" y="2955925"/>
            <a:ext cx="1889125" cy="1751965"/>
          </a:xfrm>
          <a:prstGeom prst="rect">
            <a:avLst/>
          </a:prstGeom>
          <a:noFill/>
          <a:ln w="9525">
            <a:noFill/>
          </a:ln>
        </p:spPr>
      </p:pic>
      <p:sp>
        <p:nvSpPr>
          <p:cNvPr id="4" name="矩形 3"/>
          <p:cNvSpPr/>
          <p:nvPr/>
        </p:nvSpPr>
        <p:spPr>
          <a:xfrm>
            <a:off x="6370638" y="2236788"/>
            <a:ext cx="866775" cy="493712"/>
          </a:xfrm>
          <a:prstGeom prst="rect">
            <a:avLst/>
          </a:prstGeom>
          <a:noFill/>
          <a:ln w="9525">
            <a:noFill/>
          </a:ln>
        </p:spPr>
        <p:txBody>
          <a:bodyPr>
            <a:spAutoFit/>
          </a:bodyPr>
          <a:lstStyle/>
          <a:p>
            <a:r>
              <a:rPr lang="en-US" altLang="zh-CN" sz="2600" b="1">
                <a:solidFill>
                  <a:srgbClr val="FF0000"/>
                </a:solidFill>
                <a:latin typeface="Times New Roman" panose="02020603050405020304" pitchFamily="18" charset="0"/>
                <a:cs typeface="Times New Roman" panose="02020603050405020304" pitchFamily="18" charset="0"/>
              </a:rPr>
              <a:t>3000</a:t>
            </a:r>
            <a:endParaRPr lang="zh-CN" altLang="en-US" sz="2600" b="1">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521470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p:cNvSpPr txBox="1"/>
          <p:nvPr/>
        </p:nvSpPr>
        <p:spPr>
          <a:xfrm>
            <a:off x="243840" y="301625"/>
            <a:ext cx="8606155" cy="3415030"/>
          </a:xfrm>
          <a:prstGeom prst="rect">
            <a:avLst/>
          </a:prstGeom>
          <a:noFill/>
        </p:spPr>
        <p:txBody>
          <a:bodyPr wrap="square">
            <a:spAutoFit/>
          </a:bodyPr>
          <a:lstStyle/>
          <a:p>
            <a:pPr marL="8890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【例</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5</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】关于如图所示的电能表，下列说法中不正确的</a:t>
            </a:r>
            <a:endPar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endParaRPr>
          </a:p>
          <a:p>
            <a:pPr marL="8890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是</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altLang="zh-CN"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D</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p>
          <a:p>
            <a:pPr marL="630555" marR="0" lvl="0" indent="-541655"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电能表正常工作时的电压为</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220 V</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，标定电流为</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20 A</a:t>
            </a:r>
          </a:p>
          <a:p>
            <a:pPr marL="8890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B.</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每消耗</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1  kW·h</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的电能，电</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能表的转盘转</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3 000</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圈</a:t>
            </a:r>
          </a:p>
          <a:p>
            <a:pPr marL="8890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C.</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电能表计数的单位是 </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kW·h</a:t>
            </a:r>
          </a:p>
          <a:p>
            <a:pPr marL="8890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D.</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电能表的示数为</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2 818.7 kW·h</a:t>
            </a:r>
          </a:p>
        </p:txBody>
      </p:sp>
      <p:pic>
        <p:nvPicPr>
          <p:cNvPr id="26637" name="Picture 15" descr="Q2"/>
          <p:cNvPicPr>
            <a:picLocks noChangeAspect="1"/>
          </p:cNvPicPr>
          <p:nvPr/>
        </p:nvPicPr>
        <p:blipFill>
          <a:blip r:embed="rId2"/>
          <a:stretch>
            <a:fillRect/>
          </a:stretch>
        </p:blipFill>
        <p:spPr>
          <a:xfrm>
            <a:off x="5948363" y="2673350"/>
            <a:ext cx="2238375" cy="2074863"/>
          </a:xfrm>
          <a:prstGeom prst="rect">
            <a:avLst/>
          </a:prstGeom>
          <a:noFill/>
          <a:ln w="9525">
            <a:noFill/>
          </a:ln>
        </p:spPr>
      </p:pic>
    </p:spTree>
    <p:extLst>
      <p:ext uri="{BB962C8B-B14F-4D97-AF65-F5344CB8AC3E}">
        <p14:creationId xmlns:p14="http://schemas.microsoft.com/office/powerpoint/2010/main" val="208832069"/>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3451" cy="7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rPr>
                <a:t>知识点三   电功</a:t>
              </a:r>
              <a:endPar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endParaRP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2" name="Rectangle 7"/>
          <p:cNvSpPr/>
          <p:nvPr/>
        </p:nvSpPr>
        <p:spPr>
          <a:xfrm>
            <a:off x="803275" y="936625"/>
            <a:ext cx="7173913" cy="977265"/>
          </a:xfrm>
          <a:prstGeom prst="rect">
            <a:avLst/>
          </a:prstGeom>
          <a:noFill/>
          <a:ln w="9525">
            <a:noFill/>
          </a:ln>
        </p:spPr>
        <p:txBody>
          <a:bodyPr>
            <a:spAutoFit/>
          </a:bodyPr>
          <a:lstStyle/>
          <a:p>
            <a:pPr lvl="0" eaLnBrk="1" hangingPunct="1">
              <a:lnSpc>
                <a:spcPct val="120000"/>
              </a:lnSpc>
            </a:pPr>
            <a:r>
              <a:rPr lang="en-US" altLang="zh-CN" sz="2400" b="1">
                <a:latin typeface="Times New Roman" panose="02020603050405020304" pitchFamily="18" charset="0"/>
                <a:ea typeface="黑体" panose="02010609060101010101" pitchFamily="49" charset="-122"/>
              </a:rPr>
              <a:t>1</a:t>
            </a:r>
            <a:r>
              <a:rPr lang="zh-CN" altLang="en-US" sz="2400" b="1">
                <a:latin typeface="Times New Roman" panose="02020603050405020304" pitchFamily="18" charset="0"/>
                <a:ea typeface="黑体" panose="02010609060101010101" pitchFamily="49" charset="-122"/>
              </a:rPr>
              <a:t>.电能转化为其他形式的能（</a:t>
            </a:r>
            <a:r>
              <a:rPr lang="zh-CN" altLang="en-US" sz="2400" b="1">
                <a:latin typeface="Arial" pitchFamily="34" charset="0"/>
                <a:ea typeface="黑体" panose="02010609060101010101" pitchFamily="49" charset="-122"/>
              </a:rPr>
              <a:t>电流做功的实质</a:t>
            </a:r>
            <a:r>
              <a:rPr lang="zh-CN" altLang="en-US" sz="2400" b="1">
                <a:latin typeface="Times New Roman" panose="02020603050405020304" pitchFamily="18" charset="0"/>
                <a:ea typeface="黑体" panose="02010609060101010101" pitchFamily="49" charset="-122"/>
              </a:rPr>
              <a:t>）的过程就是电流做功的过程。</a:t>
            </a:r>
            <a:endParaRPr lang="en-US" altLang="zh-CN" sz="2400" b="1">
              <a:latin typeface="Times New Roman" pitchFamily="18" charset="0"/>
              <a:ea typeface="黑体" pitchFamily="49" charset="-122"/>
            </a:endParaRPr>
          </a:p>
        </p:txBody>
      </p:sp>
      <p:pic>
        <p:nvPicPr>
          <p:cNvPr id="19461" name="Picture 4" descr="D:\搜狗高速下载\快速保存图片\W020140619348300027100.jpg"/>
          <p:cNvPicPr>
            <a:picLocks noChangeAspect="1"/>
          </p:cNvPicPr>
          <p:nvPr/>
        </p:nvPicPr>
        <p:blipFill>
          <a:blip r:embed="rId2"/>
          <a:stretch>
            <a:fillRect/>
          </a:stretch>
        </p:blipFill>
        <p:spPr>
          <a:xfrm>
            <a:off x="979805" y="1916430"/>
            <a:ext cx="6868160" cy="2366645"/>
          </a:xfrm>
          <a:prstGeom prst="rect">
            <a:avLst/>
          </a:prstGeom>
          <a:noFill/>
          <a:ln w="9525">
            <a:noFill/>
          </a:ln>
        </p:spPr>
      </p:pic>
      <p:sp>
        <p:nvSpPr>
          <p:cNvPr id="19462" name="Rectangle 3"/>
          <p:cNvSpPr/>
          <p:nvPr/>
        </p:nvSpPr>
        <p:spPr>
          <a:xfrm>
            <a:off x="3367088" y="4324350"/>
            <a:ext cx="2762250" cy="461963"/>
          </a:xfrm>
          <a:prstGeom prst="rect">
            <a:avLst/>
          </a:prstGeom>
          <a:noFill/>
          <a:ln w="9525">
            <a:noFill/>
          </a:ln>
        </p:spPr>
        <p:txBody>
          <a:bodyPr>
            <a:spAutoFit/>
          </a:bodyPr>
          <a:lstStyle/>
          <a:p>
            <a:pPr lvl="0" eaLnBrk="1" hangingPunct="1"/>
            <a:r>
              <a:rPr lang="en-US" altLang="zh-CN" sz="2400" b="1">
                <a:latin typeface="Times New Roman" panose="02020603050405020304" pitchFamily="18" charset="0"/>
                <a:ea typeface="黑体" panose="02010609060101010101" pitchFamily="49" charset="-122"/>
              </a:rPr>
              <a:t>1 kW · h </a:t>
            </a:r>
            <a:r>
              <a:rPr lang="zh-CN" altLang="en-US" sz="2400" b="1">
                <a:latin typeface="Times New Roman" panose="02020603050405020304" pitchFamily="18" charset="0"/>
                <a:ea typeface="黑体" panose="02010609060101010101" pitchFamily="49" charset="-122"/>
              </a:rPr>
              <a:t>的作用</a:t>
            </a:r>
          </a:p>
        </p:txBody>
      </p:sp>
    </p:spTree>
    <p:extLst>
      <p:ext uri="{BB962C8B-B14F-4D97-AF65-F5344CB8AC3E}">
        <p14:creationId xmlns:p14="http://schemas.microsoft.com/office/powerpoint/2010/main" val="250615665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0" presetClass="entr" presetSubtype="0" fill="hold" nodeType="clickEffect">
                                  <p:stCondLst>
                                    <p:cond delay="0"/>
                                  </p:stCondLst>
                                  <p:childTnLst>
                                    <p:set>
                                      <p:cBhvr>
                                        <p:cTn id="10" dur="1" fill="hold">
                                          <p:stCondLst>
                                            <p:cond delay="0"/>
                                          </p:stCondLst>
                                        </p:cTn>
                                        <p:tgtEl>
                                          <p:spTgt spid="19461"/>
                                        </p:tgtEl>
                                        <p:attrNameLst>
                                          <p:attrName>style.visibility</p:attrName>
                                        </p:attrNameLst>
                                      </p:cBhvr>
                                      <p:to>
                                        <p:strVal val="visible"/>
                                      </p:to>
                                    </p:set>
                                    <p:animEffect transition="in" filter="fade">
                                      <p:cBhvr>
                                        <p:cTn id="11" dur="500"/>
                                        <p:tgtEl>
                                          <p:spTgt spid="19461"/>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9462"/>
                                        </p:tgtEl>
                                        <p:attrNameLst>
                                          <p:attrName>style.visibility</p:attrName>
                                        </p:attrNameLst>
                                      </p:cBhvr>
                                      <p:to>
                                        <p:strVal val="visible"/>
                                      </p:to>
                                    </p:set>
                                    <p:animEffect transition="in" filter="fade">
                                      <p:cBhvr>
                                        <p:cTn id="14" dur="500"/>
                                        <p:tgtEl>
                                          <p:spTgt spid="194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94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5" name="组合 1"/>
          <p:cNvGrpSpPr/>
          <p:nvPr/>
        </p:nvGrpSpPr>
        <p:grpSpPr>
          <a:xfrm>
            <a:off x="161925" y="257175"/>
            <a:ext cx="5516563" cy="522288"/>
            <a:chOff x="255" y="285"/>
            <a:chExt cx="8687" cy="822"/>
          </a:xfrm>
        </p:grpSpPr>
        <p:sp>
          <p:nvSpPr>
            <p:cNvPr id="20" name="Shape 108"/>
            <p:cNvSpPr/>
            <p:nvPr/>
          </p:nvSpPr>
          <p:spPr>
            <a:xfrm>
              <a:off x="412" y="302"/>
              <a:ext cx="957" cy="805"/>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a:ea typeface="微软雅黑"/>
                <a:sym typeface="微软雅黑"/>
              </a:endParaRPr>
            </a:p>
          </p:txBody>
        </p:sp>
        <p:sp>
          <p:nvSpPr>
            <p:cNvPr id="21" name="Shape 112"/>
            <p:cNvSpPr/>
            <p:nvPr/>
          </p:nvSpPr>
          <p:spPr>
            <a:xfrm>
              <a:off x="255" y="285"/>
              <a:ext cx="1275" cy="8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8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1</a:t>
              </a:r>
              <a:endParaRPr kumimoji="0" sz="28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a:endParaRPr>
            </a:p>
          </p:txBody>
        </p:sp>
        <p:sp>
          <p:nvSpPr>
            <p:cNvPr id="22" name="文本框 1"/>
            <p:cNvSpPr txBox="1"/>
            <p:nvPr/>
          </p:nvSpPr>
          <p:spPr>
            <a:xfrm>
              <a:off x="1795" y="367"/>
              <a:ext cx="1742" cy="625"/>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000" b="1"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情景导入</a:t>
              </a:r>
              <a:endParaRPr kumimoji="0" lang="zh-CN" altLang="en-US" sz="2000" b="1" i="0" u="none" strike="noStrike" kern="0" cap="none" spc="0" normalizeH="0" baseline="0" noProof="0">
                <a:ln>
                  <a:noFill/>
                </a:ln>
                <a:solidFill>
                  <a:srgbClr val="000000"/>
                </a:solidFill>
                <a:effectLst/>
                <a:uLnTx/>
                <a:uFillTx/>
                <a:latin typeface="微软雅黑"/>
                <a:ea typeface="微软雅黑"/>
                <a:cs typeface="Arial"/>
                <a:sym typeface="Arial"/>
              </a:endParaRPr>
            </a:p>
          </p:txBody>
        </p:sp>
        <p:cxnSp>
          <p:nvCxnSpPr>
            <p:cNvPr id="23" name="直接连接符 22"/>
            <p:cNvCxnSpPr/>
            <p:nvPr/>
          </p:nvCxnSpPr>
          <p:spPr>
            <a:xfrm>
              <a:off x="1590" y="1010"/>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10" name="矩形 9"/>
          <p:cNvSpPr/>
          <p:nvPr/>
        </p:nvSpPr>
        <p:spPr>
          <a:xfrm>
            <a:off x="417513" y="960120"/>
            <a:ext cx="1731963" cy="461963"/>
          </a:xfrm>
          <a:prstGeom prst="rect">
            <a:avLst/>
          </a:prstGeom>
          <a:solidFill>
            <a:srgbClr val="92D050"/>
          </a:solidFill>
          <a:ln>
            <a:solidFill>
              <a:schemeClr val="bg1"/>
            </a:solidFill>
          </a:ln>
        </p:spPr>
        <p:style>
          <a:lnRef idx="2">
            <a:schemeClr val="accent1"/>
          </a:lnRef>
          <a:fillRef idx="1">
            <a:schemeClr val="lt1"/>
          </a:fillRef>
          <a:effectRef idx="0">
            <a:schemeClr val="accent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电能的生产</a:t>
            </a:r>
          </a:p>
        </p:txBody>
      </p:sp>
      <p:sp>
        <p:nvSpPr>
          <p:cNvPr id="6148" name="TextBox 1"/>
          <p:cNvSpPr txBox="1"/>
          <p:nvPr/>
        </p:nvSpPr>
        <p:spPr>
          <a:xfrm>
            <a:off x="1836738" y="4429125"/>
            <a:ext cx="1939925" cy="461963"/>
          </a:xfrm>
          <a:prstGeom prst="rect">
            <a:avLst/>
          </a:prstGeom>
          <a:noFill/>
          <a:ln w="9525">
            <a:noFill/>
          </a:ln>
        </p:spPr>
        <p:txBody>
          <a:bodyPr>
            <a:spAutoFit/>
          </a:bodyPr>
          <a:lstStyle/>
          <a:p>
            <a:pPr eaLnBrk="1" hangingPunct="1"/>
            <a:r>
              <a:rPr lang="zh-CN" altLang="en-US" sz="2400" b="1">
                <a:latin typeface="Arial" pitchFamily="34" charset="0"/>
                <a:ea typeface="黑体" panose="02010609060101010101" pitchFamily="49" charset="-122"/>
              </a:rPr>
              <a:t>火力发电厂</a:t>
            </a:r>
          </a:p>
        </p:txBody>
      </p:sp>
      <p:pic>
        <p:nvPicPr>
          <p:cNvPr id="6149" name="Picture 5" descr="D:\搜狗高速下载\快速保存图片\4dd4c6cbg9a5bd11281d9&amp;690.jpg"/>
          <p:cNvPicPr>
            <a:picLocks noChangeAspect="1"/>
          </p:cNvPicPr>
          <p:nvPr/>
        </p:nvPicPr>
        <p:blipFill>
          <a:blip r:embed="rId2"/>
          <a:stretch>
            <a:fillRect/>
          </a:stretch>
        </p:blipFill>
        <p:spPr>
          <a:xfrm>
            <a:off x="417513" y="1511300"/>
            <a:ext cx="4179887" cy="2786063"/>
          </a:xfrm>
          <a:prstGeom prst="rect">
            <a:avLst/>
          </a:prstGeom>
          <a:noFill/>
          <a:ln w="9525">
            <a:noFill/>
          </a:ln>
        </p:spPr>
      </p:pic>
      <p:pic>
        <p:nvPicPr>
          <p:cNvPr id="6150" name="Picture 3" descr="D:\搜狗高速下载\快速保存图片\200000030925126923952954674_950.jpg"/>
          <p:cNvPicPr>
            <a:picLocks noChangeAspect="1"/>
          </p:cNvPicPr>
          <p:nvPr/>
        </p:nvPicPr>
        <p:blipFill>
          <a:blip r:embed="rId3"/>
          <a:stretch>
            <a:fillRect/>
          </a:stretch>
        </p:blipFill>
        <p:spPr>
          <a:xfrm>
            <a:off x="4891088" y="1511300"/>
            <a:ext cx="3979862" cy="2778125"/>
          </a:xfrm>
          <a:prstGeom prst="rect">
            <a:avLst/>
          </a:prstGeom>
          <a:noFill/>
          <a:ln w="9525">
            <a:noFill/>
          </a:ln>
        </p:spPr>
      </p:pic>
      <p:sp>
        <p:nvSpPr>
          <p:cNvPr id="6151" name="TextBox 12"/>
          <p:cNvSpPr txBox="1"/>
          <p:nvPr/>
        </p:nvSpPr>
        <p:spPr>
          <a:xfrm>
            <a:off x="6221413" y="4429125"/>
            <a:ext cx="1649412" cy="461963"/>
          </a:xfrm>
          <a:prstGeom prst="rect">
            <a:avLst/>
          </a:prstGeom>
          <a:noFill/>
          <a:ln w="9525">
            <a:noFill/>
          </a:ln>
        </p:spPr>
        <p:txBody>
          <a:bodyPr>
            <a:spAutoFit/>
          </a:bodyPr>
          <a:lstStyle/>
          <a:p>
            <a:pPr eaLnBrk="1" hangingPunct="1"/>
            <a:r>
              <a:rPr lang="zh-CN" altLang="en-US" sz="2400" b="1">
                <a:latin typeface="Arial" pitchFamily="34" charset="0"/>
                <a:ea typeface="黑体" panose="02010609060101010101" pitchFamily="49" charset="-122"/>
              </a:rPr>
              <a:t>核电厂</a:t>
            </a:r>
          </a:p>
        </p:txBody>
      </p:sp>
    </p:spTree>
    <p:extLst>
      <p:ext uri="{BB962C8B-B14F-4D97-AF65-F5344CB8AC3E}">
        <p14:creationId xmlns:p14="http://schemas.microsoft.com/office/powerpoint/2010/main" val="252841910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6149"/>
                                        </p:tgtEl>
                                        <p:attrNameLst>
                                          <p:attrName>style.visibility</p:attrName>
                                        </p:attrNameLst>
                                      </p:cBhvr>
                                      <p:to>
                                        <p:strVal val="visible"/>
                                      </p:to>
                                    </p:set>
                                    <p:animEffect transition="in" filter="wipe(down)">
                                      <p:cBhvr>
                                        <p:cTn id="12" dur="500"/>
                                        <p:tgtEl>
                                          <p:spTgt spid="6149"/>
                                        </p:tgtEl>
                                      </p:cBhvr>
                                    </p:animEffect>
                                  </p:childTnLst>
                                </p:cTn>
                              </p:par>
                              <p:par>
                                <p:cTn id="13" presetID="22" presetClass="entr" presetSubtype="4" fill="hold" grpId="0" nodeType="withEffect">
                                  <p:stCondLst>
                                    <p:cond delay="0"/>
                                  </p:stCondLst>
                                  <p:childTnLst>
                                    <p:set>
                                      <p:cBhvr>
                                        <p:cTn id="14" dur="1" fill="hold">
                                          <p:stCondLst>
                                            <p:cond delay="0"/>
                                          </p:stCondLst>
                                        </p:cTn>
                                        <p:tgtEl>
                                          <p:spTgt spid="6148"/>
                                        </p:tgtEl>
                                        <p:attrNameLst>
                                          <p:attrName>style.visibility</p:attrName>
                                        </p:attrNameLst>
                                      </p:cBhvr>
                                      <p:to>
                                        <p:strVal val="visible"/>
                                      </p:to>
                                    </p:set>
                                    <p:animEffect transition="in" filter="wipe(down)">
                                      <p:cBhvr>
                                        <p:cTn id="15" dur="500"/>
                                        <p:tgtEl>
                                          <p:spTgt spid="6148"/>
                                        </p:tgtEl>
                                      </p:cBhvr>
                                    </p:animEffect>
                                  </p:childTnLst>
                                </p:cTn>
                              </p:par>
                            </p:childTnLst>
                          </p:cTn>
                        </p:par>
                      </p:childTnLst>
                    </p:cTn>
                  </p:par>
                  <p:par>
                    <p:cTn id="16" fill="hold" nodeType="clickPar">
                      <p:stCondLst>
                        <p:cond delay="indefinite"/>
                        <p:cond evt="onBegin" delay="0">
                          <p:tn val="15"/>
                        </p:cond>
                      </p:stCondLst>
                      <p:childTnLst>
                        <p:par>
                          <p:cTn id="17" fill="hold" nodeType="afterGroup">
                            <p:stCondLst>
                              <p:cond delay="0"/>
                            </p:stCondLst>
                            <p:childTnLst>
                              <p:par>
                                <p:cTn id="18" presetID="22" presetClass="entr" presetSubtype="4" fill="hold" nodeType="clickEffect">
                                  <p:stCondLst>
                                    <p:cond delay="0"/>
                                  </p:stCondLst>
                                  <p:childTnLst>
                                    <p:set>
                                      <p:cBhvr>
                                        <p:cTn id="19" dur="1" fill="hold">
                                          <p:stCondLst>
                                            <p:cond delay="0"/>
                                          </p:stCondLst>
                                        </p:cTn>
                                        <p:tgtEl>
                                          <p:spTgt spid="6150"/>
                                        </p:tgtEl>
                                        <p:attrNameLst>
                                          <p:attrName>style.visibility</p:attrName>
                                        </p:attrNameLst>
                                      </p:cBhvr>
                                      <p:to>
                                        <p:strVal val="visible"/>
                                      </p:to>
                                    </p:set>
                                    <p:animEffect transition="in" filter="wipe(down)">
                                      <p:cBhvr>
                                        <p:cTn id="20" dur="500"/>
                                        <p:tgtEl>
                                          <p:spTgt spid="6150"/>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6151"/>
                                        </p:tgtEl>
                                        <p:attrNameLst>
                                          <p:attrName>style.visibility</p:attrName>
                                        </p:attrNameLst>
                                      </p:cBhvr>
                                      <p:to>
                                        <p:strVal val="visible"/>
                                      </p:to>
                                    </p:set>
                                    <p:animEffect transition="in" filter="wipe(down)">
                                      <p:cBhvr>
                                        <p:cTn id="23" dur="500"/>
                                        <p:tgtEl>
                                          <p:spTgt spid="61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6148" grpId="0"/>
      <p:bldP spid="615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文本占位符 1"/>
          <p:cNvSpPr txBox="1"/>
          <p:nvPr/>
        </p:nvSpPr>
        <p:spPr>
          <a:xfrm>
            <a:off x="1000125" y="142875"/>
            <a:ext cx="6669088" cy="1582738"/>
          </a:xfrm>
          <a:prstGeom prst="rect">
            <a:avLst/>
          </a:prstGeom>
        </p:spPr>
        <p:txBody>
          <a:bodyPr/>
          <a:lstStyle/>
          <a:p>
            <a:pPr marL="342900" marR="0" lvl="0" indent="-342900" algn="l" defTabSz="457200" rtl="0" eaLnBrk="0" fontAlgn="base" latinLnBrk="0" hangingPunct="0">
              <a:lnSpc>
                <a:spcPct val="150000"/>
              </a:lnSpc>
              <a:spcBef>
                <a:spcPct val="20000"/>
              </a:spcBef>
              <a:spcAft>
                <a:spcPct val="0"/>
              </a:spcAft>
              <a:buClrTx/>
              <a:buSzTx/>
              <a:buFont typeface="Arial" pitchFamily="34" charset="0"/>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定义：我们把电流做的功叫电功，符号是</a:t>
            </a:r>
            <a:r>
              <a:rPr kumimoji="0" lang="en-US" altLang="zh-CN" sz="2400" b="1" i="1"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W</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p>
        </p:txBody>
      </p:sp>
      <p:sp>
        <p:nvSpPr>
          <p:cNvPr id="22" name="TextBox 21"/>
          <p:cNvSpPr txBox="1"/>
          <p:nvPr/>
        </p:nvSpPr>
        <p:spPr>
          <a:xfrm>
            <a:off x="1000125" y="996950"/>
            <a:ext cx="5057775" cy="460375"/>
          </a:xfrm>
          <a:prstGeom prst="rect">
            <a:avLst/>
          </a:prstGeom>
          <a:noFill/>
        </p:spPr>
        <p:txBody>
          <a:bodyPr>
            <a:spAutoFit/>
          </a:bodyPr>
          <a:lstStyle/>
          <a:p>
            <a:pPr marL="0" marR="0" lvl="0" indent="0" algn="l"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单位：焦耳</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焦</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Ｊ，千瓦时（</a:t>
            </a:r>
            <a:r>
              <a:rPr kumimoji="0" lang="en-US" altLang="zh-CN" sz="2400" b="1" i="0" u="none" strike="noStrike" kern="1200" cap="none" spc="0" normalizeH="0" baseline="0" noProof="0" err="1">
                <a:ln>
                  <a:noFill/>
                </a:ln>
                <a:solidFill>
                  <a:schemeClr val="tx1"/>
                </a:solidFill>
                <a:effectLst/>
                <a:uLnTx/>
                <a:uFillTx/>
                <a:latin typeface="Times New Roman" panose="02020603050405020304" pitchFamily="18" charset="0"/>
                <a:ea typeface="+mn-ea"/>
                <a:cs typeface="Times New Roman" panose="02020603050405020304" pitchFamily="18" charset="0"/>
              </a:rPr>
              <a:t>kW·h</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a:t>
            </a:r>
          </a:p>
        </p:txBody>
      </p:sp>
      <p:sp>
        <p:nvSpPr>
          <p:cNvPr id="2" name="Rectangle 7"/>
          <p:cNvSpPr/>
          <p:nvPr/>
        </p:nvSpPr>
        <p:spPr>
          <a:xfrm>
            <a:off x="774700" y="1970088"/>
            <a:ext cx="7737475" cy="1420495"/>
          </a:xfrm>
          <a:prstGeom prst="rect">
            <a:avLst/>
          </a:prstGeom>
          <a:noFill/>
          <a:ln w="9525">
            <a:noFill/>
          </a:ln>
        </p:spPr>
        <p:txBody>
          <a:bodyPr>
            <a:spAutoFit/>
          </a:bodyPr>
          <a:lstStyle/>
          <a:p>
            <a:pPr lvl="0" eaLnBrk="1" hangingPunct="1">
              <a:lnSpc>
                <a:spcPct val="120000"/>
              </a:lnSpc>
            </a:pPr>
            <a:r>
              <a:rPr lang="zh-CN" altLang="en-US" sz="2400" b="1">
                <a:latin typeface="Times New Roman" panose="02020603050405020304" pitchFamily="18" charset="0"/>
                <a:ea typeface="黑体" panose="02010609060101010101" pitchFamily="49" charset="-122"/>
              </a:rPr>
              <a:t>         有多少电能发生了转化就说电流做了多少功。电流做功的多少跟电流的大小、电压的高低、通电时间的长短都有关系。</a:t>
            </a:r>
          </a:p>
        </p:txBody>
      </p:sp>
      <p:sp>
        <p:nvSpPr>
          <p:cNvPr id="5" name="Rectangle 7"/>
          <p:cNvSpPr/>
          <p:nvPr/>
        </p:nvSpPr>
        <p:spPr>
          <a:xfrm>
            <a:off x="673100" y="1422400"/>
            <a:ext cx="3941763" cy="534035"/>
          </a:xfrm>
          <a:prstGeom prst="rect">
            <a:avLst/>
          </a:prstGeom>
          <a:noFill/>
          <a:ln w="9525">
            <a:noFill/>
          </a:ln>
        </p:spPr>
        <p:txBody>
          <a:bodyPr>
            <a:spAutoFit/>
          </a:bodyPr>
          <a:lstStyle/>
          <a:p>
            <a:pPr lvl="0" eaLnBrk="1" hangingPunct="1">
              <a:lnSpc>
                <a:spcPct val="120000"/>
              </a:lnSpc>
            </a:pPr>
            <a:r>
              <a:rPr lang="en-US" altLang="zh-CN" sz="2400" b="1">
                <a:latin typeface="Times New Roman" panose="02020603050405020304" pitchFamily="18" charset="0"/>
                <a:ea typeface="黑体" panose="02010609060101010101" pitchFamily="49" charset="-122"/>
              </a:rPr>
              <a:t>2</a:t>
            </a:r>
            <a:r>
              <a:rPr lang="zh-CN" altLang="en-US" sz="2400" b="1">
                <a:latin typeface="Times New Roman" panose="02020603050405020304" pitchFamily="18" charset="0"/>
                <a:ea typeface="黑体" panose="02010609060101010101" pitchFamily="49" charset="-122"/>
              </a:rPr>
              <a:t>.计算电流做的功：</a:t>
            </a:r>
            <a:endParaRPr lang="en-US" altLang="zh-CN" sz="2400" b="1">
              <a:latin typeface="Times New Roman" panose="02020603050405020304" pitchFamily="18" charset="0"/>
              <a:ea typeface="黑体" panose="02010609060101010101" pitchFamily="49" charset="-122"/>
            </a:endParaRPr>
          </a:p>
        </p:txBody>
      </p:sp>
      <p:sp>
        <p:nvSpPr>
          <p:cNvPr id="6" name="矩形 12"/>
          <p:cNvSpPr/>
          <p:nvPr/>
        </p:nvSpPr>
        <p:spPr>
          <a:xfrm>
            <a:off x="2519363" y="3467100"/>
            <a:ext cx="2887980" cy="645160"/>
          </a:xfrm>
          <a:prstGeom prst="rect">
            <a:avLst/>
          </a:prstGeom>
          <a:noFill/>
          <a:ln w="9525">
            <a:noFill/>
          </a:ln>
        </p:spPr>
        <p:txBody>
          <a:bodyPr wrap="none">
            <a:spAutoFit/>
          </a:bodyPr>
          <a:lstStyle/>
          <a:p>
            <a:pPr lvl="0" eaLnBrk="1" hangingPunct="1">
              <a:lnSpc>
                <a:spcPct val="150000"/>
              </a:lnSpc>
            </a:pPr>
            <a:r>
              <a:rPr lang="en-US" altLang="zh-CN" sz="2400" b="1" i="1">
                <a:solidFill>
                  <a:srgbClr val="CC0000"/>
                </a:solidFill>
                <a:latin typeface="Times New Roman" panose="02020603050405020304" pitchFamily="18" charset="0"/>
                <a:ea typeface="黑体" panose="02010609060101010101" pitchFamily="49" charset="-122"/>
              </a:rPr>
              <a:t>W</a:t>
            </a:r>
            <a:r>
              <a:rPr lang="en-US" altLang="zh-CN" sz="2400" b="1">
                <a:solidFill>
                  <a:srgbClr val="CC0000"/>
                </a:solidFill>
                <a:latin typeface="Times New Roman" panose="02020603050405020304" pitchFamily="18" charset="0"/>
                <a:ea typeface="黑体" panose="02010609060101010101" pitchFamily="49" charset="-122"/>
              </a:rPr>
              <a:t>=</a:t>
            </a:r>
            <a:r>
              <a:rPr lang="en-US" altLang="zh-CN" sz="2400" b="1" i="1">
                <a:solidFill>
                  <a:srgbClr val="CC0000"/>
                </a:solidFill>
                <a:latin typeface="Times New Roman" panose="02020603050405020304" pitchFamily="18" charset="0"/>
                <a:ea typeface="黑体" panose="02010609060101010101" pitchFamily="49" charset="-122"/>
              </a:rPr>
              <a:t>UIt</a:t>
            </a:r>
            <a:r>
              <a:rPr lang="zh-CN" altLang="en-US" sz="2400" b="1">
                <a:solidFill>
                  <a:schemeClr val="hlink"/>
                </a:solidFill>
                <a:latin typeface="Arial" pitchFamily="34" charset="0"/>
                <a:ea typeface="黑体" panose="02010609060101010101" pitchFamily="49" charset="-122"/>
              </a:rPr>
              <a:t>（普遍适用）</a:t>
            </a:r>
            <a:endParaRPr lang="en-US" altLang="zh-CN" sz="2400" b="1" i="1">
              <a:solidFill>
                <a:schemeClr val="hlink"/>
              </a:solidFill>
              <a:latin typeface="Times New Roman" pitchFamily="18" charset="0"/>
              <a:ea typeface="黑体" pitchFamily="49" charset="-122"/>
            </a:endParaRPr>
          </a:p>
        </p:txBody>
      </p:sp>
      <p:sp>
        <p:nvSpPr>
          <p:cNvPr id="8" name="Text Box 6"/>
          <p:cNvSpPr txBox="1"/>
          <p:nvPr/>
        </p:nvSpPr>
        <p:spPr>
          <a:xfrm>
            <a:off x="5921375" y="4217988"/>
            <a:ext cx="2735263" cy="390525"/>
          </a:xfrm>
          <a:prstGeom prst="rect">
            <a:avLst/>
          </a:prstGeom>
          <a:noFill/>
          <a:ln w="9525">
            <a:noFill/>
          </a:ln>
        </p:spPr>
        <p:txBody>
          <a:bodyPr lIns="18000" tIns="10800" rIns="0" bIns="10800">
            <a:spAutoFit/>
          </a:bodyPr>
          <a:lstStyle/>
          <a:p>
            <a:pPr lvl="0" eaLnBrk="1" hangingPunct="1">
              <a:spcBef>
                <a:spcPct val="50000"/>
              </a:spcBef>
            </a:pPr>
            <a:r>
              <a:rPr lang="en-US" altLang="zh-CN" sz="2400" b="1" i="1">
                <a:solidFill>
                  <a:srgbClr val="000000"/>
                </a:solidFill>
                <a:latin typeface="Times New Roman" panose="02020603050405020304" pitchFamily="18" charset="0"/>
                <a:ea typeface="黑体" panose="02010609060101010101" pitchFamily="49" charset="-122"/>
              </a:rPr>
              <a:t>t</a:t>
            </a:r>
            <a:r>
              <a:rPr lang="en-US" altLang="zh-CN" sz="2400" b="1">
                <a:solidFill>
                  <a:srgbClr val="000000"/>
                </a:solidFill>
                <a:latin typeface="Times New Roman" panose="02020603050405020304" pitchFamily="18" charset="0"/>
                <a:ea typeface="黑体" panose="02010609060101010101" pitchFamily="49" charset="-122"/>
              </a:rPr>
              <a:t> —— </a:t>
            </a:r>
            <a:r>
              <a:rPr lang="zh-CN" altLang="en-US" sz="2400" b="1">
                <a:solidFill>
                  <a:srgbClr val="000000"/>
                </a:solidFill>
                <a:latin typeface="Times New Roman" panose="02020603050405020304" pitchFamily="18" charset="0"/>
                <a:ea typeface="黑体" panose="02010609060101010101" pitchFamily="49" charset="-122"/>
              </a:rPr>
              <a:t>秒（ </a:t>
            </a:r>
            <a:r>
              <a:rPr lang="en-US" altLang="zh-CN" sz="2400" b="1">
                <a:solidFill>
                  <a:srgbClr val="000000"/>
                </a:solidFill>
                <a:latin typeface="Times New Roman" panose="02020603050405020304" pitchFamily="18" charset="0"/>
                <a:ea typeface="黑体" panose="02010609060101010101" pitchFamily="49" charset="-122"/>
              </a:rPr>
              <a:t>s </a:t>
            </a:r>
            <a:r>
              <a:rPr lang="zh-CN" altLang="en-US" sz="2400" b="1">
                <a:solidFill>
                  <a:srgbClr val="000000"/>
                </a:solidFill>
                <a:latin typeface="Times New Roman" panose="02020603050405020304" pitchFamily="18" charset="0"/>
                <a:ea typeface="黑体" panose="02010609060101010101" pitchFamily="49" charset="-122"/>
              </a:rPr>
              <a:t>）</a:t>
            </a:r>
            <a:r>
              <a:rPr lang="en-US" altLang="zh-CN" sz="2400" b="1">
                <a:solidFill>
                  <a:srgbClr val="000000"/>
                </a:solidFill>
                <a:latin typeface="Times New Roman" panose="02020603050405020304" pitchFamily="18" charset="0"/>
                <a:ea typeface="黑体" panose="02010609060101010101" pitchFamily="49" charset="-122"/>
              </a:rPr>
              <a:t>    </a:t>
            </a:r>
          </a:p>
        </p:txBody>
      </p:sp>
      <p:sp>
        <p:nvSpPr>
          <p:cNvPr id="9" name="Text Box 6"/>
          <p:cNvSpPr txBox="1"/>
          <p:nvPr/>
        </p:nvSpPr>
        <p:spPr>
          <a:xfrm>
            <a:off x="5876925" y="3678238"/>
            <a:ext cx="2735263" cy="390525"/>
          </a:xfrm>
          <a:prstGeom prst="rect">
            <a:avLst/>
          </a:prstGeom>
          <a:noFill/>
          <a:ln w="9525">
            <a:noFill/>
          </a:ln>
        </p:spPr>
        <p:txBody>
          <a:bodyPr lIns="18000" tIns="10800" rIns="0" bIns="10800">
            <a:spAutoFit/>
          </a:bodyPr>
          <a:lstStyle/>
          <a:p>
            <a:pPr lvl="0" eaLnBrk="1" hangingPunct="1">
              <a:spcBef>
                <a:spcPct val="50000"/>
              </a:spcBef>
            </a:pPr>
            <a:r>
              <a:rPr lang="en-US" altLang="zh-CN" sz="2400" b="1" i="1">
                <a:solidFill>
                  <a:srgbClr val="000000"/>
                </a:solidFill>
                <a:latin typeface="Times New Roman" panose="02020603050405020304" pitchFamily="18" charset="0"/>
                <a:ea typeface="黑体" panose="02010609060101010101" pitchFamily="49" charset="-122"/>
              </a:rPr>
              <a:t>I</a:t>
            </a:r>
            <a:r>
              <a:rPr lang="en-US" altLang="zh-CN" sz="2400" b="1">
                <a:solidFill>
                  <a:srgbClr val="000000"/>
                </a:solidFill>
                <a:latin typeface="Times New Roman" panose="02020603050405020304" pitchFamily="18" charset="0"/>
                <a:ea typeface="黑体" panose="02010609060101010101" pitchFamily="49" charset="-122"/>
              </a:rPr>
              <a:t> ——</a:t>
            </a:r>
            <a:r>
              <a:rPr lang="zh-CN" altLang="en-US" sz="2400" b="1">
                <a:solidFill>
                  <a:srgbClr val="000000"/>
                </a:solidFill>
                <a:latin typeface="Times New Roman" panose="02020603050405020304" pitchFamily="18" charset="0"/>
                <a:ea typeface="黑体" panose="02010609060101010101" pitchFamily="49" charset="-122"/>
              </a:rPr>
              <a:t>安 （</a:t>
            </a:r>
            <a:r>
              <a:rPr lang="en-US" altLang="zh-CN" sz="2400" b="1">
                <a:solidFill>
                  <a:srgbClr val="000000"/>
                </a:solidFill>
                <a:latin typeface="Times New Roman" panose="02020603050405020304" pitchFamily="18" charset="0"/>
                <a:ea typeface="黑体" panose="02010609060101010101" pitchFamily="49" charset="-122"/>
              </a:rPr>
              <a:t>A</a:t>
            </a:r>
            <a:r>
              <a:rPr lang="zh-CN" altLang="en-US" sz="2400" b="1">
                <a:solidFill>
                  <a:srgbClr val="000000"/>
                </a:solidFill>
                <a:latin typeface="Times New Roman" panose="02020603050405020304" pitchFamily="18" charset="0"/>
                <a:ea typeface="黑体" panose="02010609060101010101" pitchFamily="49" charset="-122"/>
              </a:rPr>
              <a:t>）</a:t>
            </a:r>
            <a:r>
              <a:rPr lang="en-US" altLang="zh-CN" sz="2400" b="1">
                <a:solidFill>
                  <a:srgbClr val="000000"/>
                </a:solidFill>
                <a:latin typeface="Times New Roman" panose="02020603050405020304" pitchFamily="18" charset="0"/>
                <a:ea typeface="黑体" panose="02010609060101010101" pitchFamily="49" charset="-122"/>
              </a:rPr>
              <a:t>    </a:t>
            </a:r>
          </a:p>
        </p:txBody>
      </p:sp>
      <p:sp>
        <p:nvSpPr>
          <p:cNvPr id="10" name="Text Box 6"/>
          <p:cNvSpPr txBox="1"/>
          <p:nvPr/>
        </p:nvSpPr>
        <p:spPr>
          <a:xfrm>
            <a:off x="5776913" y="3175000"/>
            <a:ext cx="2735262" cy="390525"/>
          </a:xfrm>
          <a:prstGeom prst="rect">
            <a:avLst/>
          </a:prstGeom>
          <a:noFill/>
          <a:ln w="9525">
            <a:noFill/>
          </a:ln>
        </p:spPr>
        <p:txBody>
          <a:bodyPr lIns="18000" tIns="10800" rIns="0" bIns="10800">
            <a:spAutoFit/>
          </a:bodyPr>
          <a:lstStyle/>
          <a:p>
            <a:pPr lvl="0" eaLnBrk="1" hangingPunct="1">
              <a:spcBef>
                <a:spcPct val="50000"/>
              </a:spcBef>
            </a:pPr>
            <a:r>
              <a:rPr lang="en-US" altLang="zh-CN" sz="2400" b="1" i="1">
                <a:solidFill>
                  <a:srgbClr val="000000"/>
                </a:solidFill>
                <a:latin typeface="Times New Roman" panose="02020603050405020304" pitchFamily="18" charset="0"/>
                <a:ea typeface="黑体" panose="02010609060101010101" pitchFamily="49" charset="-122"/>
              </a:rPr>
              <a:t>U</a:t>
            </a:r>
            <a:r>
              <a:rPr lang="en-US" altLang="zh-CN" sz="2400" b="1">
                <a:solidFill>
                  <a:srgbClr val="000000"/>
                </a:solidFill>
                <a:latin typeface="Times New Roman" panose="02020603050405020304" pitchFamily="18" charset="0"/>
                <a:ea typeface="黑体" panose="02010609060101010101" pitchFamily="49" charset="-122"/>
              </a:rPr>
              <a:t> ——</a:t>
            </a:r>
            <a:r>
              <a:rPr lang="zh-CN" altLang="en-US" sz="2400" b="1">
                <a:solidFill>
                  <a:srgbClr val="000000"/>
                </a:solidFill>
                <a:latin typeface="Times New Roman" panose="02020603050405020304" pitchFamily="18" charset="0"/>
                <a:ea typeface="黑体" panose="02010609060101010101" pitchFamily="49" charset="-122"/>
              </a:rPr>
              <a:t>伏（</a:t>
            </a:r>
            <a:r>
              <a:rPr lang="en-US" altLang="zh-CN" sz="2400" b="1">
                <a:solidFill>
                  <a:srgbClr val="000000"/>
                </a:solidFill>
                <a:latin typeface="Times New Roman" panose="02020603050405020304" pitchFamily="18" charset="0"/>
                <a:ea typeface="黑体" panose="02010609060101010101" pitchFamily="49" charset="-122"/>
              </a:rPr>
              <a:t>V</a:t>
            </a:r>
            <a:r>
              <a:rPr lang="zh-CN" altLang="en-US" sz="2400" b="1">
                <a:solidFill>
                  <a:srgbClr val="000000"/>
                </a:solidFill>
                <a:latin typeface="Times New Roman" panose="02020603050405020304" pitchFamily="18" charset="0"/>
                <a:ea typeface="黑体" panose="02010609060101010101" pitchFamily="49" charset="-122"/>
              </a:rPr>
              <a:t>）</a:t>
            </a:r>
            <a:r>
              <a:rPr lang="en-US" altLang="zh-CN" sz="2400" b="1">
                <a:solidFill>
                  <a:srgbClr val="000000"/>
                </a:solidFill>
                <a:latin typeface="Times New Roman" panose="02020603050405020304" pitchFamily="18" charset="0"/>
                <a:ea typeface="黑体" panose="02010609060101010101" pitchFamily="49" charset="-122"/>
              </a:rPr>
              <a:t>    </a:t>
            </a:r>
          </a:p>
        </p:txBody>
      </p:sp>
      <p:sp>
        <p:nvSpPr>
          <p:cNvPr id="11" name="Rectangle 12"/>
          <p:cNvSpPr/>
          <p:nvPr/>
        </p:nvSpPr>
        <p:spPr>
          <a:xfrm>
            <a:off x="1493838" y="3565525"/>
            <a:ext cx="1163637" cy="534035"/>
          </a:xfrm>
          <a:prstGeom prst="rect">
            <a:avLst/>
          </a:prstGeom>
          <a:noFill/>
          <a:ln w="9525">
            <a:noFill/>
          </a:ln>
        </p:spPr>
        <p:txBody>
          <a:bodyPr>
            <a:spAutoFit/>
          </a:bodyPr>
          <a:lstStyle/>
          <a:p>
            <a:pPr lvl="0" eaLnBrk="1" hangingPunct="1">
              <a:lnSpc>
                <a:spcPct val="120000"/>
              </a:lnSpc>
            </a:pPr>
            <a:r>
              <a:rPr lang="zh-CN" altLang="en-US" sz="2400" b="1">
                <a:latin typeface="Times New Roman" panose="02020603050405020304" pitchFamily="18" charset="0"/>
                <a:ea typeface="黑体" panose="02010609060101010101" pitchFamily="49" charset="-122"/>
              </a:rPr>
              <a:t>公式：</a:t>
            </a:r>
          </a:p>
        </p:txBody>
      </p:sp>
    </p:spTree>
    <p:extLst>
      <p:ext uri="{BB962C8B-B14F-4D97-AF65-F5344CB8AC3E}">
        <p14:creationId xmlns:p14="http://schemas.microsoft.com/office/powerpoint/2010/main" val="273018388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left)">
                                      <p:cBhvr>
                                        <p:cTn id="12" dur="500"/>
                                        <p:tgtEl>
                                          <p:spTgt spid="22"/>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9"/>
                                        </p:tgtEl>
                                        <p:attrNameLst>
                                          <p:attrName>style.visibility</p:attrName>
                                        </p:attrNameLst>
                                      </p:cBhvr>
                                      <p:to>
                                        <p:strVal val="visible"/>
                                      </p:to>
                                    </p:set>
                                  </p:childTnLst>
                                </p:cTn>
                              </p:par>
                            </p:childTnLst>
                          </p:cTn>
                        </p:par>
                      </p:childTnLst>
                    </p:cTn>
                  </p:par>
                  <p:par>
                    <p:cTn id="36" fill="hold" nodeType="clickPar">
                      <p:stCondLst>
                        <p:cond delay="indefinite"/>
                      </p:stCondLst>
                      <p:childTnLst>
                        <p:par>
                          <p:cTn id="37" fill="hold" nodeType="afterGroup">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 grpId="0"/>
      <p:bldP spid="5" grpId="0"/>
      <p:bldP spid="6" grpId="0"/>
      <p:bldP spid="8" grpId="0"/>
      <p:bldP spid="9" grpId="0"/>
      <p:bldP spid="10" grpId="0"/>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20713" y="1779588"/>
            <a:ext cx="7913688" cy="142049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j-ea"/>
                <a:cs typeface="+mn-cs"/>
              </a:rPr>
              <a:t>（</a:t>
            </a:r>
            <a:r>
              <a:rPr kumimoji="0" lang="en-US" altLang="zh-CN" sz="2400" b="1" i="0" u="none" strike="noStrike" kern="1200" cap="none" spc="0" normalizeH="0" baseline="0" noProof="0">
                <a:ln>
                  <a:noFill/>
                </a:ln>
                <a:solidFill>
                  <a:schemeClr val="tx1"/>
                </a:solidFill>
                <a:effectLst/>
                <a:uLnTx/>
                <a:uFillTx/>
                <a:latin typeface="+mn-lt"/>
                <a:ea typeface="+mj-ea"/>
                <a:cs typeface="+mn-cs"/>
              </a:rPr>
              <a:t>1</a:t>
            </a:r>
            <a:r>
              <a:rPr kumimoji="0" lang="zh-CN" altLang="en-US" sz="2400" b="1" i="0" u="none" strike="noStrike" kern="1200" cap="none" spc="0" normalizeH="0" baseline="0" noProof="0">
                <a:ln>
                  <a:noFill/>
                </a:ln>
                <a:solidFill>
                  <a:schemeClr val="tx1"/>
                </a:solidFill>
                <a:effectLst/>
                <a:uLnTx/>
                <a:uFillTx/>
                <a:latin typeface="+mn-lt"/>
                <a:ea typeface="+mj-ea"/>
                <a:cs typeface="+mn-cs"/>
              </a:rPr>
              <a:t>）定义式：</a:t>
            </a:r>
            <a:r>
              <a:rPr kumimoji="0" lang="en-US" altLang="zh-CN" sz="2400" b="1" i="1" u="none" strike="noStrike" kern="1200" cap="none" spc="0" normalizeH="0" baseline="0" noProof="0">
                <a:ln>
                  <a:noFill/>
                </a:ln>
                <a:solidFill>
                  <a:schemeClr val="tx1"/>
                </a:solidFill>
                <a:effectLst/>
                <a:uLnTx/>
                <a:uFillTx/>
                <a:latin typeface="+mn-lt"/>
                <a:ea typeface="+mj-ea"/>
                <a:cs typeface="+mn-cs"/>
              </a:rPr>
              <a:t>W</a:t>
            </a:r>
            <a:r>
              <a:rPr kumimoji="0" lang="en-US" altLang="zh-CN" sz="2400" b="1" i="0" u="none" strike="noStrike" kern="1200" cap="none" spc="0" normalizeH="0" baseline="0" noProof="0">
                <a:ln>
                  <a:noFill/>
                </a:ln>
                <a:solidFill>
                  <a:schemeClr val="tx1"/>
                </a:solidFill>
                <a:effectLst/>
                <a:uLnTx/>
                <a:uFillTx/>
                <a:latin typeface="+mn-lt"/>
                <a:ea typeface="+mj-ea"/>
                <a:cs typeface="+mn-cs"/>
              </a:rPr>
              <a:t>=</a:t>
            </a:r>
            <a:r>
              <a:rPr kumimoji="0" lang="en-US" altLang="zh-CN" sz="2400" b="1" i="1" u="none" strike="noStrike" kern="1200" cap="none" spc="0" normalizeH="0" baseline="0" noProof="0" err="1">
                <a:ln>
                  <a:noFill/>
                </a:ln>
                <a:solidFill>
                  <a:schemeClr val="tx1"/>
                </a:solidFill>
                <a:effectLst/>
                <a:uLnTx/>
                <a:uFillTx/>
                <a:latin typeface="+mn-lt"/>
                <a:ea typeface="+mj-ea"/>
                <a:cs typeface="+mn-cs"/>
              </a:rPr>
              <a:t>UIt</a:t>
            </a:r>
            <a:r>
              <a:rPr kumimoji="0" lang="zh-CN" altLang="en-US" sz="2400" b="1" i="1" u="none" strike="noStrike" kern="1200" cap="none" spc="0" normalizeH="0" baseline="0" noProof="0" err="1">
                <a:ln>
                  <a:noFill/>
                </a:ln>
                <a:solidFill>
                  <a:schemeClr val="tx1"/>
                </a:solidFill>
                <a:effectLst/>
                <a:uLnTx/>
                <a:uFillTx/>
                <a:latin typeface="+mn-lt"/>
                <a:ea typeface="+mj-ea"/>
                <a:cs typeface="+mn-cs"/>
              </a:rPr>
              <a:t>。</a:t>
            </a:r>
            <a:r>
              <a:rPr kumimoji="0" lang="en-US" altLang="zh-CN" sz="2400" b="1" i="1" u="none" strike="noStrike" kern="1200" cap="none" spc="0" normalizeH="0" baseline="0" noProof="0" err="1">
                <a:ln>
                  <a:noFill/>
                </a:ln>
                <a:solidFill>
                  <a:schemeClr val="tx1"/>
                </a:solidFill>
                <a:effectLst/>
                <a:uLnTx/>
                <a:uFillTx/>
                <a:latin typeface="+mn-lt"/>
                <a:ea typeface="+mj-ea"/>
                <a:cs typeface="+mn-cs"/>
              </a:rPr>
              <a:t>U</a:t>
            </a:r>
            <a:r>
              <a:rPr kumimoji="0" lang="zh-CN" altLang="en-US" sz="2400" b="1" i="0" u="none" strike="noStrike" kern="1200" cap="none" spc="0" normalizeH="0" baseline="0" noProof="0">
                <a:ln>
                  <a:noFill/>
                </a:ln>
                <a:solidFill>
                  <a:schemeClr val="tx1"/>
                </a:solidFill>
                <a:effectLst/>
                <a:uLnTx/>
                <a:uFillTx/>
                <a:latin typeface="+mn-lt"/>
                <a:ea typeface="+mj-ea"/>
                <a:cs typeface="+mn-cs"/>
              </a:rPr>
              <a:t>表示某段电路两端的电压，单位是</a:t>
            </a:r>
            <a:r>
              <a:rPr kumimoji="0" lang="en-US" altLang="zh-CN" sz="2400" b="1" i="0" u="none" strike="noStrike" kern="1200" cap="none" spc="0" normalizeH="0" baseline="0" noProof="0">
                <a:ln>
                  <a:noFill/>
                </a:ln>
                <a:solidFill>
                  <a:schemeClr val="tx1"/>
                </a:solidFill>
                <a:effectLst/>
                <a:uLnTx/>
                <a:uFillTx/>
                <a:latin typeface="+mn-lt"/>
                <a:ea typeface="+mj-ea"/>
                <a:cs typeface="+mn-cs"/>
              </a:rPr>
              <a:t>V</a:t>
            </a:r>
            <a:r>
              <a:rPr kumimoji="0" lang="zh-CN" altLang="en-US" sz="2400" b="1" i="0" u="none" strike="noStrike" kern="1200" cap="none" spc="0" normalizeH="0" baseline="0" noProof="0">
                <a:ln>
                  <a:noFill/>
                </a:ln>
                <a:solidFill>
                  <a:schemeClr val="tx1"/>
                </a:solidFill>
                <a:effectLst/>
                <a:uLnTx/>
                <a:uFillTx/>
                <a:latin typeface="+mn-lt"/>
                <a:ea typeface="+mj-ea"/>
                <a:cs typeface="+mn-cs"/>
              </a:rPr>
              <a:t>；</a:t>
            </a:r>
            <a:r>
              <a:rPr kumimoji="0" lang="en-US" altLang="zh-CN" sz="2400" b="1" i="1" u="none" strike="noStrike" kern="1200" cap="none" spc="0" normalizeH="0" baseline="0" noProof="0">
                <a:ln>
                  <a:noFill/>
                </a:ln>
                <a:solidFill>
                  <a:schemeClr val="tx1"/>
                </a:solidFill>
                <a:effectLst/>
                <a:uLnTx/>
                <a:uFillTx/>
                <a:latin typeface="+mn-lt"/>
                <a:ea typeface="+mj-ea"/>
                <a:cs typeface="+mn-cs"/>
              </a:rPr>
              <a:t>I</a:t>
            </a:r>
            <a:r>
              <a:rPr kumimoji="0" lang="zh-CN" altLang="en-US" sz="2400" b="1" i="0" u="none" strike="noStrike" kern="1200" cap="none" spc="0" normalizeH="0" baseline="0" noProof="0">
                <a:ln>
                  <a:noFill/>
                </a:ln>
                <a:solidFill>
                  <a:schemeClr val="tx1"/>
                </a:solidFill>
                <a:effectLst/>
                <a:uLnTx/>
                <a:uFillTx/>
                <a:latin typeface="+mn-lt"/>
                <a:ea typeface="+mj-ea"/>
                <a:cs typeface="+mn-cs"/>
              </a:rPr>
              <a:t>表示通过该电路的电流，单位是</a:t>
            </a:r>
            <a:r>
              <a:rPr kumimoji="0" lang="en-US" altLang="zh-CN" sz="2400" b="1" i="0" u="none" strike="noStrike" kern="1200" cap="none" spc="0" normalizeH="0" baseline="0" noProof="0">
                <a:ln>
                  <a:noFill/>
                </a:ln>
                <a:solidFill>
                  <a:schemeClr val="tx1"/>
                </a:solidFill>
                <a:effectLst/>
                <a:uLnTx/>
                <a:uFillTx/>
                <a:latin typeface="+mn-lt"/>
                <a:ea typeface="+mj-ea"/>
                <a:cs typeface="+mn-cs"/>
              </a:rPr>
              <a:t>A</a:t>
            </a:r>
            <a:r>
              <a:rPr kumimoji="0" lang="zh-CN" altLang="en-US" sz="2400" b="1" i="0" u="none" strike="noStrike" kern="1200" cap="none" spc="0" normalizeH="0" baseline="0" noProof="0">
                <a:ln>
                  <a:noFill/>
                </a:ln>
                <a:solidFill>
                  <a:schemeClr val="tx1"/>
                </a:solidFill>
                <a:effectLst/>
                <a:uLnTx/>
                <a:uFillTx/>
                <a:latin typeface="+mn-lt"/>
                <a:ea typeface="+mj-ea"/>
                <a:cs typeface="+mn-cs"/>
              </a:rPr>
              <a:t>；</a:t>
            </a:r>
            <a:r>
              <a:rPr kumimoji="0" lang="en-US" altLang="zh-CN" sz="2400" b="1" i="1" u="none" strike="noStrike" kern="1200" cap="none" spc="0" normalizeH="0" baseline="0" noProof="0">
                <a:ln>
                  <a:noFill/>
                </a:ln>
                <a:solidFill>
                  <a:schemeClr val="tx1"/>
                </a:solidFill>
                <a:effectLst/>
                <a:uLnTx/>
                <a:uFillTx/>
                <a:latin typeface="+mn-lt"/>
                <a:ea typeface="+mj-ea"/>
                <a:cs typeface="+mn-cs"/>
              </a:rPr>
              <a:t>t</a:t>
            </a:r>
            <a:r>
              <a:rPr kumimoji="0" lang="zh-CN" altLang="en-US" sz="2400" b="1" i="0" u="none" strike="noStrike" kern="1200" cap="none" spc="0" normalizeH="0" baseline="0" noProof="0">
                <a:ln>
                  <a:noFill/>
                </a:ln>
                <a:solidFill>
                  <a:schemeClr val="tx1"/>
                </a:solidFill>
                <a:effectLst/>
                <a:uLnTx/>
                <a:uFillTx/>
                <a:latin typeface="+mn-lt"/>
                <a:ea typeface="+mj-ea"/>
                <a:cs typeface="+mn-cs"/>
              </a:rPr>
              <a:t>表示通电时间，单位是</a:t>
            </a:r>
            <a:r>
              <a:rPr kumimoji="0" lang="en-US" altLang="zh-CN" sz="2400" b="1" i="0" u="none" strike="noStrike" kern="1200" cap="none" spc="0" normalizeH="0" baseline="0" noProof="0">
                <a:ln>
                  <a:noFill/>
                </a:ln>
                <a:solidFill>
                  <a:schemeClr val="tx1"/>
                </a:solidFill>
                <a:effectLst/>
                <a:uLnTx/>
                <a:uFillTx/>
                <a:latin typeface="+mn-lt"/>
                <a:ea typeface="+mj-ea"/>
                <a:cs typeface="+mn-cs"/>
              </a:rPr>
              <a:t>s</a:t>
            </a:r>
            <a:r>
              <a:rPr kumimoji="0" lang="zh-CN" altLang="en-US" sz="2400" b="1" i="0" u="none" strike="noStrike" kern="1200" cap="none" spc="0" normalizeH="0" baseline="0" noProof="0">
                <a:ln>
                  <a:noFill/>
                </a:ln>
                <a:solidFill>
                  <a:schemeClr val="tx1"/>
                </a:solidFill>
                <a:effectLst/>
                <a:uLnTx/>
                <a:uFillTx/>
                <a:latin typeface="+mn-lt"/>
                <a:ea typeface="+mj-ea"/>
                <a:cs typeface="+mn-cs"/>
              </a:rPr>
              <a:t>；</a:t>
            </a:r>
            <a:r>
              <a:rPr kumimoji="0" lang="en-US" altLang="zh-CN" sz="2400" b="1" i="1" u="none" strike="noStrike" kern="1200" cap="none" spc="0" normalizeH="0" baseline="0" noProof="0">
                <a:ln>
                  <a:noFill/>
                </a:ln>
                <a:solidFill>
                  <a:schemeClr val="tx1"/>
                </a:solidFill>
                <a:effectLst/>
                <a:uLnTx/>
                <a:uFillTx/>
                <a:latin typeface="+mn-lt"/>
                <a:ea typeface="+mj-ea"/>
                <a:cs typeface="+mn-cs"/>
              </a:rPr>
              <a:t>W</a:t>
            </a:r>
            <a:r>
              <a:rPr kumimoji="0" lang="zh-CN" altLang="en-US" sz="2400" b="1" i="0" u="none" strike="noStrike" kern="1200" cap="none" spc="0" normalizeH="0" baseline="0" noProof="0">
                <a:ln>
                  <a:noFill/>
                </a:ln>
                <a:solidFill>
                  <a:schemeClr val="tx1"/>
                </a:solidFill>
                <a:effectLst/>
                <a:uLnTx/>
                <a:uFillTx/>
                <a:latin typeface="+mn-lt"/>
                <a:ea typeface="+mj-ea"/>
                <a:cs typeface="+mn-cs"/>
              </a:rPr>
              <a:t>表示电流在该段电路上所做的功，单位是</a:t>
            </a:r>
            <a:r>
              <a:rPr kumimoji="0" lang="en-US" altLang="zh-CN" sz="2400" b="1" i="0" u="none" strike="noStrike" kern="1200" cap="none" spc="0" normalizeH="0" baseline="0" noProof="0">
                <a:ln>
                  <a:noFill/>
                </a:ln>
                <a:solidFill>
                  <a:schemeClr val="tx1"/>
                </a:solidFill>
                <a:effectLst/>
                <a:uLnTx/>
                <a:uFillTx/>
                <a:latin typeface="+mn-lt"/>
                <a:ea typeface="+mj-ea"/>
                <a:cs typeface="+mn-cs"/>
              </a:rPr>
              <a:t>J.</a:t>
            </a:r>
            <a:endParaRPr kumimoji="0" lang="zh-CN" altLang="en-US" sz="2400" b="1" i="0" u="none" strike="noStrike" kern="1200" cap="none" spc="0" normalizeH="0" baseline="0" noProof="0">
              <a:ln>
                <a:noFill/>
              </a:ln>
              <a:solidFill>
                <a:schemeClr val="tx1"/>
              </a:solidFill>
              <a:effectLst/>
              <a:uLnTx/>
              <a:uFillTx/>
              <a:latin typeface="+mn-lt"/>
              <a:ea typeface="+mj-ea"/>
              <a:cs typeface="+mn-cs"/>
            </a:endParaRPr>
          </a:p>
        </p:txBody>
      </p:sp>
      <p:sp>
        <p:nvSpPr>
          <p:cNvPr id="5" name="矩形 4"/>
          <p:cNvSpPr/>
          <p:nvPr/>
        </p:nvSpPr>
        <p:spPr>
          <a:xfrm>
            <a:off x="641350" y="3379788"/>
            <a:ext cx="5192713" cy="534035"/>
          </a:xfrm>
          <a:prstGeom prst="rect">
            <a:avLst/>
          </a:prstGeom>
        </p:spPr>
        <p:txBody>
          <a:bodyPr>
            <a:spAutoFit/>
          </a:bodyPr>
          <a:lstStyle/>
          <a:p>
            <a:pPr marL="0" marR="0" lvl="0" indent="0" algn="l" defTabSz="914400" rtl="0" eaLnBrk="1" fontAlgn="base" latinLnBrk="0" hangingPunct="1">
              <a:lnSpc>
                <a:spcPct val="12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j-ea"/>
                <a:cs typeface="+mn-cs"/>
              </a:rPr>
              <a:t>（</a:t>
            </a:r>
            <a:r>
              <a:rPr kumimoji="0" lang="en-US" altLang="zh-CN" sz="2400" b="1" i="0" u="none" strike="noStrike" kern="1200" cap="none" spc="0" normalizeH="0" baseline="0" noProof="0">
                <a:ln>
                  <a:noFill/>
                </a:ln>
                <a:solidFill>
                  <a:schemeClr val="tx1"/>
                </a:solidFill>
                <a:effectLst/>
                <a:uLnTx/>
                <a:uFillTx/>
                <a:latin typeface="+mn-lt"/>
                <a:ea typeface="+mj-ea"/>
                <a:cs typeface="+mn-cs"/>
              </a:rPr>
              <a:t>2</a:t>
            </a:r>
            <a:r>
              <a:rPr kumimoji="0" lang="zh-CN" altLang="en-US" sz="2400" b="1" i="0" u="none" strike="noStrike" kern="1200" cap="none" spc="0" normalizeH="0" baseline="0" noProof="0">
                <a:ln>
                  <a:noFill/>
                </a:ln>
                <a:solidFill>
                  <a:schemeClr val="tx1"/>
                </a:solidFill>
                <a:effectLst/>
                <a:uLnTx/>
                <a:uFillTx/>
                <a:latin typeface="+mn-lt"/>
                <a:ea typeface="+mj-ea"/>
                <a:cs typeface="+mn-cs"/>
              </a:rPr>
              <a:t>）公式的应用需要注意：</a:t>
            </a:r>
          </a:p>
        </p:txBody>
      </p:sp>
      <p:sp>
        <p:nvSpPr>
          <p:cNvPr id="22" name="矩形 33"/>
          <p:cNvSpPr/>
          <p:nvPr/>
        </p:nvSpPr>
        <p:spPr>
          <a:xfrm>
            <a:off x="661988" y="357188"/>
            <a:ext cx="7172325" cy="1384300"/>
          </a:xfrm>
          <a:prstGeom prst="rect">
            <a:avLst/>
          </a:prstGeom>
          <a:noFill/>
          <a:ln w="9525">
            <a:noFill/>
          </a:ln>
        </p:spPr>
        <p:txBody>
          <a:bodyPr>
            <a:spAutoFit/>
          </a:bodyPr>
          <a:lstStyle/>
          <a:p>
            <a:pPr lvl="0" eaLnBrk="1" hangingPunct="1">
              <a:lnSpc>
                <a:spcPct val="150000"/>
              </a:lnSpc>
            </a:pPr>
            <a:r>
              <a:rPr lang="zh-CN" altLang="zh-CN" sz="2400" b="1">
                <a:latin typeface="Times New Roman" panose="02020603050405020304" pitchFamily="18" charset="0"/>
                <a:ea typeface="Times New Roman" panose="02020603050405020304" pitchFamily="18" charset="0"/>
              </a:rPr>
              <a:t>推导公式：由</a:t>
            </a:r>
            <a:r>
              <a:rPr lang="en-US" altLang="zh-CN" sz="2400" b="1" i="1">
                <a:latin typeface="Times New Roman" panose="02020603050405020304" pitchFamily="18" charset="0"/>
                <a:ea typeface="Times New Roman" panose="02020603050405020304" pitchFamily="18" charset="0"/>
              </a:rPr>
              <a:t>W</a:t>
            </a:r>
            <a:r>
              <a:rPr lang="zh-CN" altLang="zh-CN" sz="2400" b="1">
                <a:latin typeface="Times New Roman" panose="02020603050405020304" pitchFamily="18" charset="0"/>
                <a:ea typeface="Times New Roman" panose="02020603050405020304" pitchFamily="18" charset="0"/>
              </a:rPr>
              <a:t>＝</a:t>
            </a:r>
            <a:r>
              <a:rPr lang="en-US" altLang="zh-CN" sz="2400" b="1" i="1">
                <a:latin typeface="Times New Roman" panose="02020603050405020304" pitchFamily="18" charset="0"/>
                <a:ea typeface="Times New Roman" panose="02020603050405020304" pitchFamily="18" charset="0"/>
              </a:rPr>
              <a:t>UIt</a:t>
            </a:r>
            <a:r>
              <a:rPr lang="zh-CN" altLang="zh-CN" sz="2400" b="1">
                <a:latin typeface="Times New Roman" panose="02020603050405020304" pitchFamily="18" charset="0"/>
                <a:ea typeface="Times New Roman" panose="02020603050405020304" pitchFamily="18" charset="0"/>
              </a:rPr>
              <a:t>和欧姆定律</a:t>
            </a:r>
            <a:r>
              <a:rPr lang="en-US" altLang="zh-CN" sz="2400" b="1" i="1">
                <a:latin typeface="Times New Roman" panose="02020603050405020304" pitchFamily="18" charset="0"/>
                <a:ea typeface="Times New Roman" panose="02020603050405020304" pitchFamily="18" charset="0"/>
              </a:rPr>
              <a:t>I</a:t>
            </a:r>
            <a:r>
              <a:rPr lang="zh-CN" altLang="zh-CN" sz="2400" b="1">
                <a:latin typeface="Times New Roman" panose="02020603050405020304" pitchFamily="18" charset="0"/>
                <a:ea typeface="Times New Roman" panose="02020603050405020304" pitchFamily="18" charset="0"/>
              </a:rPr>
              <a:t>＝</a:t>
            </a:r>
            <a:r>
              <a:rPr lang="en-US" altLang="zh-CN" sz="2400" b="1">
                <a:latin typeface="Times New Roman" panose="02020603050405020304" pitchFamily="18" charset="0"/>
                <a:ea typeface="Times New Roman" panose="02020603050405020304" pitchFamily="18" charset="0"/>
              </a:rPr>
              <a:t>      </a:t>
            </a:r>
            <a:r>
              <a:rPr lang="zh-CN" altLang="zh-CN" sz="2400" b="1">
                <a:latin typeface="Times New Roman" panose="02020603050405020304" pitchFamily="18" charset="0"/>
                <a:ea typeface="Times New Roman" panose="02020603050405020304" pitchFamily="18" charset="0"/>
              </a:rPr>
              <a:t>可知，</a:t>
            </a:r>
            <a:endParaRPr lang="en-US" altLang="zh-CN" sz="2400" b="1">
              <a:latin typeface="Times New Roman" pitchFamily="18" charset="0"/>
              <a:ea typeface="Times New Roman" pitchFamily="18" charset="0"/>
            </a:endParaRPr>
          </a:p>
          <a:p>
            <a:pPr lvl="0" eaLnBrk="1" hangingPunct="1">
              <a:lnSpc>
                <a:spcPct val="200000"/>
              </a:lnSpc>
            </a:pPr>
            <a:r>
              <a:rPr lang="en-US" altLang="zh-CN" sz="2400" b="1" i="1">
                <a:latin typeface="Times New Roman" panose="02020603050405020304" pitchFamily="18" charset="0"/>
                <a:ea typeface="Times New Roman" panose="02020603050405020304" pitchFamily="18" charset="0"/>
              </a:rPr>
              <a:t>W</a:t>
            </a:r>
            <a:r>
              <a:rPr lang="zh-CN" altLang="zh-CN" sz="2400" b="1">
                <a:latin typeface="Times New Roman" panose="02020603050405020304" pitchFamily="18" charset="0"/>
                <a:ea typeface="Times New Roman" panose="02020603050405020304" pitchFamily="18" charset="0"/>
              </a:rPr>
              <a:t>＝</a:t>
            </a:r>
            <a:r>
              <a:rPr lang="en-US" altLang="zh-CN" sz="2400" b="1">
                <a:latin typeface="Times New Roman" panose="02020603050405020304" pitchFamily="18" charset="0"/>
                <a:ea typeface="Times New Roman" panose="02020603050405020304" pitchFamily="18" charset="0"/>
              </a:rPr>
              <a:t>       </a:t>
            </a:r>
            <a:r>
              <a:rPr lang="en-US" altLang="zh-CN" sz="2400" b="1" i="1">
                <a:latin typeface="Times New Roman" panose="02020603050405020304" pitchFamily="18" charset="0"/>
                <a:ea typeface="Times New Roman" panose="02020603050405020304" pitchFamily="18" charset="0"/>
              </a:rPr>
              <a:t>t</a:t>
            </a:r>
            <a:r>
              <a:rPr lang="zh-CN" altLang="zh-CN" sz="2400" b="1">
                <a:latin typeface="Times New Roman" panose="02020603050405020304" pitchFamily="18" charset="0"/>
                <a:ea typeface="Times New Roman" panose="02020603050405020304" pitchFamily="18" charset="0"/>
              </a:rPr>
              <a:t>；</a:t>
            </a:r>
            <a:r>
              <a:rPr lang="en-US" altLang="zh-CN" sz="2400" b="1">
                <a:latin typeface="Times New Roman" panose="02020603050405020304" pitchFamily="18" charset="0"/>
                <a:ea typeface="Times New Roman" panose="02020603050405020304" pitchFamily="18" charset="0"/>
              </a:rPr>
              <a:t>      </a:t>
            </a:r>
            <a:r>
              <a:rPr lang="en-US" altLang="zh-CN" sz="2400" b="1" i="1">
                <a:latin typeface="Times New Roman" panose="02020603050405020304" pitchFamily="18" charset="0"/>
                <a:ea typeface="Times New Roman" panose="02020603050405020304" pitchFamily="18" charset="0"/>
              </a:rPr>
              <a:t>W</a:t>
            </a:r>
            <a:r>
              <a:rPr lang="zh-CN" altLang="zh-CN" sz="2400" b="1">
                <a:latin typeface="Times New Roman" panose="02020603050405020304" pitchFamily="18" charset="0"/>
                <a:ea typeface="Times New Roman" panose="02020603050405020304" pitchFamily="18" charset="0"/>
              </a:rPr>
              <a:t>＝</a:t>
            </a:r>
            <a:r>
              <a:rPr lang="en-US" altLang="zh-CN" sz="2400" b="1" i="1">
                <a:latin typeface="Times New Roman" panose="02020603050405020304" pitchFamily="18" charset="0"/>
                <a:ea typeface="Times New Roman" panose="02020603050405020304" pitchFamily="18" charset="0"/>
              </a:rPr>
              <a:t>I</a:t>
            </a:r>
            <a:r>
              <a:rPr lang="en-US" altLang="zh-CN" sz="2400" b="1" baseline="30000">
                <a:latin typeface="Times New Roman" panose="02020603050405020304" pitchFamily="18" charset="0"/>
                <a:ea typeface="Times New Roman" panose="02020603050405020304" pitchFamily="18" charset="0"/>
              </a:rPr>
              <a:t>2</a:t>
            </a:r>
            <a:r>
              <a:rPr lang="en-US" altLang="zh-CN" sz="2400" b="1" i="1">
                <a:latin typeface="Times New Roman" panose="02020603050405020304" pitchFamily="18" charset="0"/>
                <a:ea typeface="Times New Roman" panose="02020603050405020304" pitchFamily="18" charset="0"/>
              </a:rPr>
              <a:t>Rt</a:t>
            </a:r>
            <a:r>
              <a:rPr lang="zh-CN" altLang="zh-CN" sz="2400" b="1">
                <a:latin typeface="Times New Roman" panose="02020603050405020304" pitchFamily="18" charset="0"/>
                <a:ea typeface="Times New Roman" panose="02020603050405020304" pitchFamily="18" charset="0"/>
              </a:rPr>
              <a:t>。</a:t>
            </a:r>
            <a:endParaRPr lang="zh-CN" altLang="en-US" sz="2400" b="1">
              <a:latin typeface="Times New Roman" pitchFamily="18" charset="0"/>
              <a:ea typeface="Times New Roman" pitchFamily="18" charset="0"/>
            </a:endParaRPr>
          </a:p>
        </p:txBody>
      </p:sp>
      <p:graphicFrame>
        <p:nvGraphicFramePr>
          <p:cNvPr id="23" name="Object 4"/>
          <p:cNvGraphicFramePr>
            <a:graphicFrameLocks noChangeAspect="1"/>
          </p:cNvGraphicFramePr>
          <p:nvPr/>
        </p:nvGraphicFramePr>
        <p:xfrm>
          <a:off x="5561013" y="322263"/>
          <a:ext cx="377825" cy="784225"/>
        </p:xfrm>
        <a:graphic>
          <a:graphicData uri="http://schemas.openxmlformats.org/presentationml/2006/ole">
            <mc:AlternateContent xmlns:mc="http://schemas.openxmlformats.org/markup-compatibility/2006">
              <mc:Choice xmlns:v="urn:schemas-microsoft-com:vml" Requires="v">
                <p:oleObj spid="_x0000_s9218" r:id="rId3" imgW="190500" imgH="393700" progId="Equation.DSMT4">
                  <p:embed/>
                </p:oleObj>
              </mc:Choice>
              <mc:Fallback>
                <p:oleObj r:id="rId3" imgW="190500" imgH="393700" progId="Equation.DSMT4">
                  <p:embed/>
                  <p:pic>
                    <p:nvPicPr>
                      <p:cNvPr id="0" name=""/>
                      <p:cNvPicPr/>
                      <p:nvPr/>
                    </p:nvPicPr>
                    <p:blipFill>
                      <a:blip r:embed="rId4"/>
                      <a:stretch>
                        <a:fillRect/>
                      </a:stretch>
                    </p:blipFill>
                    <p:spPr>
                      <a:xfrm>
                        <a:off x="5561013" y="322263"/>
                        <a:ext cx="377825" cy="784225"/>
                      </a:xfrm>
                      <a:prstGeom prst="rect">
                        <a:avLst/>
                      </a:prstGeom>
                      <a:noFill/>
                      <a:ln w="38100">
                        <a:noFill/>
                        <a:miter/>
                      </a:ln>
                    </p:spPr>
                  </p:pic>
                </p:oleObj>
              </mc:Fallback>
            </mc:AlternateContent>
          </a:graphicData>
        </a:graphic>
      </p:graphicFrame>
      <p:graphicFrame>
        <p:nvGraphicFramePr>
          <p:cNvPr id="24" name="Object 15"/>
          <p:cNvGraphicFramePr>
            <a:graphicFrameLocks noChangeAspect="1"/>
          </p:cNvGraphicFramePr>
          <p:nvPr/>
        </p:nvGraphicFramePr>
        <p:xfrm>
          <a:off x="1350963" y="906463"/>
          <a:ext cx="503237" cy="835025"/>
        </p:xfrm>
        <a:graphic>
          <a:graphicData uri="http://schemas.openxmlformats.org/presentationml/2006/ole">
            <mc:AlternateContent xmlns:mc="http://schemas.openxmlformats.org/markup-compatibility/2006">
              <mc:Choice xmlns:v="urn:schemas-microsoft-com:vml" Requires="v">
                <p:oleObj spid="_x0000_s9219" r:id="rId5" imgW="254000" imgH="418465" progId="Equation.DSMT4">
                  <p:embed/>
                </p:oleObj>
              </mc:Choice>
              <mc:Fallback>
                <p:oleObj r:id="rId5" imgW="254000" imgH="418465" progId="Equation.DSMT4">
                  <p:embed/>
                  <p:pic>
                    <p:nvPicPr>
                      <p:cNvPr id="0" name=""/>
                      <p:cNvPicPr/>
                      <p:nvPr/>
                    </p:nvPicPr>
                    <p:blipFill>
                      <a:blip r:embed="rId6"/>
                      <a:stretch>
                        <a:fillRect/>
                      </a:stretch>
                    </p:blipFill>
                    <p:spPr>
                      <a:xfrm>
                        <a:off x="1350963" y="906463"/>
                        <a:ext cx="503237" cy="835025"/>
                      </a:xfrm>
                      <a:prstGeom prst="rect">
                        <a:avLst/>
                      </a:prstGeom>
                      <a:noFill/>
                      <a:ln w="38100">
                        <a:noFill/>
                        <a:miter/>
                      </a:ln>
                    </p:spPr>
                  </p:pic>
                </p:oleObj>
              </mc:Fallback>
            </mc:AlternateContent>
          </a:graphicData>
        </a:graphic>
      </p:graphicFrame>
    </p:spTree>
    <p:extLst>
      <p:ext uri="{BB962C8B-B14F-4D97-AF65-F5344CB8AC3E}">
        <p14:creationId xmlns:p14="http://schemas.microsoft.com/office/powerpoint/2010/main" val="1331606702"/>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2">
                                            <p:txEl>
                                              <p:pRg st="0" end="0"/>
                                            </p:txEl>
                                          </p:spTgt>
                                        </p:tgtEl>
                                        <p:attrNameLst>
                                          <p:attrName>style.visibility</p:attrName>
                                        </p:attrNameLst>
                                      </p:cBhvr>
                                      <p:to>
                                        <p:strVal val="visible"/>
                                      </p:to>
                                    </p:set>
                                    <p:animEffect transition="in" filter="wipe(left)">
                                      <p:cBhvr>
                                        <p:cTn id="17" dur="500"/>
                                        <p:tgtEl>
                                          <p:spTgt spid="22">
                                            <p:txEl>
                                              <p:pRg st="0" end="0"/>
                                            </p:txEl>
                                          </p:spTgt>
                                        </p:tgtEl>
                                      </p:cBhvr>
                                    </p:animEffect>
                                  </p:childTnLst>
                                </p:cTn>
                              </p:par>
                              <p:par>
                                <p:cTn id="18" presetID="22" presetClass="entr" presetSubtype="8" fill="hold" nodeType="with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wipe(left)">
                                      <p:cBhvr>
                                        <p:cTn id="20" dur="500"/>
                                        <p:tgtEl>
                                          <p:spTgt spid="23"/>
                                        </p:tgtEl>
                                      </p:cBhvr>
                                    </p:animEffect>
                                  </p:childTnLst>
                                </p:cTn>
                              </p:par>
                              <p:par>
                                <p:cTn id="21" presetID="22" presetClass="entr" presetSubtype="8" fill="hold" nodeType="withEffect">
                                  <p:stCondLst>
                                    <p:cond delay="0"/>
                                  </p:stCondLst>
                                  <p:childTnLst>
                                    <p:set>
                                      <p:cBhvr>
                                        <p:cTn id="22" dur="1" fill="hold">
                                          <p:stCondLst>
                                            <p:cond delay="0"/>
                                          </p:stCondLst>
                                        </p:cTn>
                                        <p:tgtEl>
                                          <p:spTgt spid="22">
                                            <p:txEl>
                                              <p:pRg st="1" end="1"/>
                                            </p:txEl>
                                          </p:spTgt>
                                        </p:tgtEl>
                                        <p:attrNameLst>
                                          <p:attrName>style.visibility</p:attrName>
                                        </p:attrNameLst>
                                      </p:cBhvr>
                                      <p:to>
                                        <p:strVal val="visible"/>
                                      </p:to>
                                    </p:set>
                                    <p:animEffect transition="in" filter="wipe(left)">
                                      <p:cBhvr>
                                        <p:cTn id="23" dur="500"/>
                                        <p:tgtEl>
                                          <p:spTgt spid="22">
                                            <p:txEl>
                                              <p:pRg st="1" end="1"/>
                                            </p:txEl>
                                          </p:spTgt>
                                        </p:tgtEl>
                                      </p:cBhvr>
                                    </p:animEffect>
                                  </p:childTnLst>
                                </p:cTn>
                              </p:par>
                              <p:par>
                                <p:cTn id="24" presetID="22" presetClass="entr" presetSubtype="8" fill="hold"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custDataLst>
              <p:tags r:id="rId1"/>
            </p:custDataLst>
          </p:nvPr>
        </p:nvGraphicFramePr>
        <p:xfrm>
          <a:off x="468313" y="306388"/>
          <a:ext cx="8185150" cy="4516437"/>
        </p:xfrm>
        <a:graphic>
          <a:graphicData uri="http://schemas.openxmlformats.org/drawingml/2006/table">
            <a:tbl>
              <a:tblPr firstRow="1" bandRow="1">
                <a:tableStyleId>{5C22544A-7EE6-4342-B048-85BDC9FD1C3A}</a:tableStyleId>
              </a:tblPr>
              <a:tblGrid>
                <a:gridCol w="1131989"/>
                <a:gridCol w="2732012"/>
                <a:gridCol w="4321149"/>
              </a:tblGrid>
              <a:tr h="489156">
                <a:tc>
                  <a:txBody>
                    <a:bodyPr/>
                    <a:lstStyle/>
                    <a:p>
                      <a:endParaRPr lang="zh-CN" altLang="en-US" sz="2400">
                        <a:ea typeface="黑体" panose="02010609060101010101" pitchFamily="49" charset="-122"/>
                      </a:endParaRPr>
                    </a:p>
                  </a:txBody>
                  <a:tcPr marL="123382" marR="123382" marT="61698" marB="61698">
                    <a:solidFill>
                      <a:srgbClr val="FFC000"/>
                    </a:solidFill>
                  </a:tcPr>
                </a:tc>
                <a:tc>
                  <a:txBody>
                    <a:bodyPr/>
                    <a:lstStyle/>
                    <a:p>
                      <a:pPr algn="ctr"/>
                      <a:r>
                        <a:rPr lang="zh-CN" altLang="en-US" sz="2400">
                          <a:ea typeface="黑体" panose="02010609060101010101" pitchFamily="49" charset="-122"/>
                        </a:rPr>
                        <a:t>说明</a:t>
                      </a:r>
                    </a:p>
                  </a:txBody>
                  <a:tcPr marL="123382" marR="123382" marT="61698" marB="61698">
                    <a:solidFill>
                      <a:srgbClr val="FFC000"/>
                    </a:solidFill>
                  </a:tcPr>
                </a:tc>
                <a:tc>
                  <a:txBody>
                    <a:bodyPr/>
                    <a:lstStyle/>
                    <a:p>
                      <a:pPr algn="ctr"/>
                      <a:r>
                        <a:rPr lang="zh-CN" altLang="en-US" sz="2400">
                          <a:ea typeface="黑体" panose="02010609060101010101" pitchFamily="49" charset="-122"/>
                        </a:rPr>
                        <a:t>举例</a:t>
                      </a:r>
                    </a:p>
                  </a:txBody>
                  <a:tcPr marL="123382" marR="123382" marT="61698" marB="61698">
                    <a:solidFill>
                      <a:srgbClr val="FFC000"/>
                    </a:solidFill>
                  </a:tcPr>
                </a:tc>
              </a:tr>
              <a:tr h="1577996">
                <a:tc>
                  <a:txBody>
                    <a:bodyPr/>
                    <a:lstStyle/>
                    <a:p>
                      <a:pPr algn="ctr"/>
                      <a:r>
                        <a:rPr lang="zh-CN" altLang="en-US" sz="2200" b="1">
                          <a:ea typeface="黑体" panose="02010609060101010101" pitchFamily="49" charset="-122"/>
                        </a:rPr>
                        <a:t>电路的同一性</a:t>
                      </a:r>
                    </a:p>
                  </a:txBody>
                  <a:tcPr marL="123382" marR="123382" marT="61698" marB="61698" anchor="ctr">
                    <a:solidFill>
                      <a:schemeClr val="accent3">
                        <a:lumMod val="20000"/>
                        <a:lumOff val="80000"/>
                      </a:schemeClr>
                    </a:solidFill>
                  </a:tcPr>
                </a:tc>
                <a:tc>
                  <a:txBody>
                    <a:bodyPr/>
                    <a:lstStyle/>
                    <a:p>
                      <a:endParaRPr lang="zh-CN" altLang="en-US" sz="2400">
                        <a:ea typeface="黑体" panose="02010609060101010101" pitchFamily="49" charset="-122"/>
                      </a:endParaRPr>
                    </a:p>
                  </a:txBody>
                  <a:tcPr marL="123382" marR="123382" marT="61698" marB="61698">
                    <a:solidFill>
                      <a:schemeClr val="accent3">
                        <a:lumMod val="20000"/>
                        <a:lumOff val="80000"/>
                      </a:schemeClr>
                    </a:solidFill>
                  </a:tcPr>
                </a:tc>
                <a:tc>
                  <a:txBody>
                    <a:bodyPr/>
                    <a:lstStyle/>
                    <a:p>
                      <a:endParaRPr lang="zh-CN" altLang="en-US" sz="2400">
                        <a:ea typeface="黑体" panose="02010609060101010101" pitchFamily="49" charset="-122"/>
                      </a:endParaRPr>
                    </a:p>
                  </a:txBody>
                  <a:tcPr marL="123382" marR="123382" marT="61698" marB="61698">
                    <a:solidFill>
                      <a:schemeClr val="accent3">
                        <a:lumMod val="20000"/>
                        <a:lumOff val="80000"/>
                      </a:schemeClr>
                    </a:solidFill>
                  </a:tcPr>
                </a:tc>
              </a:tr>
              <a:tr h="2449285">
                <a:tc>
                  <a:txBody>
                    <a:bodyPr/>
                    <a:lstStyle/>
                    <a:p>
                      <a:r>
                        <a:rPr lang="zh-CN" altLang="en-US" sz="2200" b="1">
                          <a:ea typeface="黑体" panose="02010609060101010101" pitchFamily="49" charset="-122"/>
                        </a:rPr>
                        <a:t>单位的统一性</a:t>
                      </a:r>
                    </a:p>
                  </a:txBody>
                  <a:tcPr marL="123382" marR="123382" marT="61698" marB="61698" anchor="ctr">
                    <a:solidFill>
                      <a:schemeClr val="accent3">
                        <a:lumMod val="20000"/>
                        <a:lumOff val="80000"/>
                      </a:schemeClr>
                    </a:solidFill>
                  </a:tcPr>
                </a:tc>
                <a:tc>
                  <a:txBody>
                    <a:bodyPr/>
                    <a:lstStyle/>
                    <a:p>
                      <a:endParaRPr lang="zh-CN" altLang="en-US" sz="2400">
                        <a:ea typeface="黑体" panose="02010609060101010101" pitchFamily="49" charset="-122"/>
                      </a:endParaRPr>
                    </a:p>
                  </a:txBody>
                  <a:tcPr marL="123382" marR="123382" marT="61698" marB="61698">
                    <a:solidFill>
                      <a:schemeClr val="accent3">
                        <a:lumMod val="20000"/>
                        <a:lumOff val="80000"/>
                      </a:schemeClr>
                    </a:solidFill>
                  </a:tcPr>
                </a:tc>
                <a:tc>
                  <a:txBody>
                    <a:bodyPr/>
                    <a:lstStyle/>
                    <a:p>
                      <a:endParaRPr lang="zh-CN" altLang="en-US" sz="2400">
                        <a:ea typeface="黑体" pitchFamily="49" charset="-122"/>
                      </a:endParaRPr>
                    </a:p>
                  </a:txBody>
                  <a:tcPr marL="123382" marR="123382" marT="61698" marB="61698">
                    <a:solidFill>
                      <a:schemeClr val="accent3">
                        <a:lumMod val="20000"/>
                        <a:lumOff val="80000"/>
                      </a:schemeClr>
                    </a:solidFill>
                  </a:tcPr>
                </a:tc>
              </a:tr>
            </a:tbl>
          </a:graphicData>
        </a:graphic>
      </p:graphicFrame>
      <p:sp>
        <p:nvSpPr>
          <p:cNvPr id="3" name="矩形 2"/>
          <p:cNvSpPr/>
          <p:nvPr/>
        </p:nvSpPr>
        <p:spPr>
          <a:xfrm>
            <a:off x="1654175" y="898525"/>
            <a:ext cx="2700338" cy="1446213"/>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chemeClr val="tx1"/>
                </a:solidFill>
                <a:effectLst/>
                <a:uLnTx/>
                <a:uFillTx/>
                <a:latin typeface="+mn-lt"/>
                <a:ea typeface="+mj-ea"/>
                <a:cs typeface="+mn-cs"/>
              </a:rPr>
              <a:t>电路的同一性</a:t>
            </a:r>
            <a:r>
              <a:rPr kumimoji="0" lang="en-US" altLang="zh-CN" sz="2200" b="1" i="1" u="none" strike="noStrike" kern="1200" cap="none" spc="0" normalizeH="0" baseline="0" noProof="0">
                <a:ln>
                  <a:noFill/>
                </a:ln>
                <a:solidFill>
                  <a:schemeClr val="tx1"/>
                </a:solidFill>
                <a:effectLst/>
                <a:uLnTx/>
                <a:uFillTx/>
                <a:latin typeface="+mn-lt"/>
                <a:ea typeface="+mj-ea"/>
                <a:cs typeface="+mn-cs"/>
              </a:rPr>
              <a:t>W</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a:ln>
                  <a:noFill/>
                </a:ln>
                <a:solidFill>
                  <a:schemeClr val="tx1"/>
                </a:solidFill>
                <a:effectLst/>
                <a:uLnTx/>
                <a:uFillTx/>
                <a:latin typeface="+mn-lt"/>
                <a:ea typeface="+mj-ea"/>
                <a:cs typeface="+mn-cs"/>
              </a:rPr>
              <a:t>U</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a:ln>
                  <a:noFill/>
                </a:ln>
                <a:solidFill>
                  <a:schemeClr val="tx1"/>
                </a:solidFill>
                <a:effectLst/>
                <a:uLnTx/>
                <a:uFillTx/>
                <a:latin typeface="+mn-lt"/>
                <a:ea typeface="+mj-ea"/>
                <a:cs typeface="+mn-cs"/>
              </a:rPr>
              <a:t>I</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a:ln>
                  <a:noFill/>
                </a:ln>
                <a:solidFill>
                  <a:schemeClr val="tx1"/>
                </a:solidFill>
                <a:effectLst/>
                <a:uLnTx/>
                <a:uFillTx/>
                <a:latin typeface="+mn-lt"/>
                <a:ea typeface="+mj-ea"/>
                <a:cs typeface="+mn-cs"/>
              </a:rPr>
              <a:t>t</a:t>
            </a:r>
            <a:r>
              <a:rPr kumimoji="0" lang="zh-CN" altLang="en-US" sz="2200" b="1" i="0" u="none" strike="noStrike" kern="1200" cap="none" spc="0" normalizeH="0" baseline="0" noProof="0">
                <a:ln>
                  <a:noFill/>
                </a:ln>
                <a:solidFill>
                  <a:schemeClr val="tx1"/>
                </a:solidFill>
                <a:effectLst/>
                <a:uLnTx/>
                <a:uFillTx/>
                <a:latin typeface="+mn-lt"/>
                <a:ea typeface="+mj-ea"/>
                <a:cs typeface="+mn-cs"/>
              </a:rPr>
              <a:t>四个物理量必须是同一个导体上的四个物理量</a:t>
            </a:r>
          </a:p>
        </p:txBody>
      </p:sp>
      <p:sp>
        <p:nvSpPr>
          <p:cNvPr id="4" name="矩形 3"/>
          <p:cNvSpPr/>
          <p:nvPr/>
        </p:nvSpPr>
        <p:spPr>
          <a:xfrm>
            <a:off x="4459288" y="1089025"/>
            <a:ext cx="4117975" cy="1108075"/>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chemeClr val="tx1"/>
                </a:solidFill>
                <a:effectLst/>
                <a:uLnTx/>
                <a:uFillTx/>
                <a:latin typeface="+mn-lt"/>
                <a:ea typeface="+mj-ea"/>
                <a:cs typeface="+mn-cs"/>
              </a:rPr>
              <a:t>电流通过某灯泡做的功，等于该灯泡两端电压、通过该灯泡的电流和该灯泡通电时间的乘积</a:t>
            </a:r>
          </a:p>
        </p:txBody>
      </p:sp>
      <p:sp>
        <p:nvSpPr>
          <p:cNvPr id="5" name="矩形 4"/>
          <p:cNvSpPr/>
          <p:nvPr/>
        </p:nvSpPr>
        <p:spPr>
          <a:xfrm>
            <a:off x="1622425" y="2406650"/>
            <a:ext cx="2732088" cy="2462213"/>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chemeClr val="tx1"/>
                </a:solidFill>
                <a:effectLst/>
                <a:uLnTx/>
                <a:uFillTx/>
                <a:latin typeface="+mn-lt"/>
                <a:ea typeface="+mj-ea"/>
                <a:cs typeface="+mn-cs"/>
              </a:rPr>
              <a:t>单位的统一性</a:t>
            </a:r>
            <a:r>
              <a:rPr kumimoji="0" lang="en-US" altLang="zh-CN" sz="2200" b="1" i="1" u="none" strike="noStrike" kern="1200" cap="none" spc="0" normalizeH="0" baseline="0" noProof="0">
                <a:ln>
                  <a:noFill/>
                </a:ln>
                <a:solidFill>
                  <a:schemeClr val="tx1"/>
                </a:solidFill>
                <a:effectLst/>
                <a:uLnTx/>
                <a:uFillTx/>
                <a:latin typeface="+mn-lt"/>
                <a:ea typeface="+mj-ea"/>
                <a:cs typeface="+mn-cs"/>
              </a:rPr>
              <a:t>W</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a:ln>
                  <a:noFill/>
                </a:ln>
                <a:solidFill>
                  <a:schemeClr val="tx1"/>
                </a:solidFill>
                <a:effectLst/>
                <a:uLnTx/>
                <a:uFillTx/>
                <a:latin typeface="+mn-lt"/>
                <a:ea typeface="+mj-ea"/>
                <a:cs typeface="+mn-cs"/>
              </a:rPr>
              <a:t>U</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a:ln>
                  <a:noFill/>
                </a:ln>
                <a:solidFill>
                  <a:schemeClr val="tx1"/>
                </a:solidFill>
                <a:effectLst/>
                <a:uLnTx/>
                <a:uFillTx/>
                <a:latin typeface="+mn-lt"/>
                <a:ea typeface="+mj-ea"/>
                <a:cs typeface="+mn-cs"/>
              </a:rPr>
              <a:t>I</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a:ln>
                  <a:noFill/>
                </a:ln>
                <a:solidFill>
                  <a:schemeClr val="tx1"/>
                </a:solidFill>
                <a:effectLst/>
                <a:uLnTx/>
                <a:uFillTx/>
                <a:latin typeface="+mn-lt"/>
                <a:ea typeface="+mj-ea"/>
                <a:cs typeface="+mn-cs"/>
              </a:rPr>
              <a:t>t</a:t>
            </a:r>
            <a:r>
              <a:rPr kumimoji="0" lang="zh-CN" altLang="en-US" sz="2200" b="1" i="0" u="none" strike="noStrike" kern="1200" cap="none" spc="0" normalizeH="0" baseline="0" noProof="0">
                <a:ln>
                  <a:noFill/>
                </a:ln>
                <a:solidFill>
                  <a:schemeClr val="tx1"/>
                </a:solidFill>
                <a:effectLst/>
                <a:uLnTx/>
                <a:uFillTx/>
                <a:latin typeface="+mn-lt"/>
                <a:ea typeface="+mj-ea"/>
                <a:cs typeface="+mn-cs"/>
              </a:rPr>
              <a:t>的单位必须分别是</a:t>
            </a:r>
            <a:r>
              <a:rPr kumimoji="0" lang="en-US" altLang="zh-CN" sz="2200" b="1" i="0" u="none" strike="noStrike" kern="1200" cap="none" spc="0" normalizeH="0" baseline="0" noProof="0">
                <a:ln>
                  <a:noFill/>
                </a:ln>
                <a:solidFill>
                  <a:schemeClr val="tx1"/>
                </a:solidFill>
                <a:effectLst/>
                <a:uLnTx/>
                <a:uFillTx/>
                <a:latin typeface="+mn-lt"/>
                <a:ea typeface="+mj-ea"/>
                <a:cs typeface="+mn-cs"/>
              </a:rPr>
              <a:t>J</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0" u="none" strike="noStrike" kern="1200" cap="none" spc="0" normalizeH="0" baseline="0" noProof="0">
                <a:ln>
                  <a:noFill/>
                </a:ln>
                <a:solidFill>
                  <a:schemeClr val="tx1"/>
                </a:solidFill>
                <a:effectLst/>
                <a:uLnTx/>
                <a:uFillTx/>
                <a:latin typeface="+mn-lt"/>
                <a:ea typeface="+mj-ea"/>
                <a:cs typeface="+mn-cs"/>
              </a:rPr>
              <a:t>V</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0" u="none" strike="noStrike" kern="1200" cap="none" spc="0" normalizeH="0" baseline="0" noProof="0">
                <a:ln>
                  <a:noFill/>
                </a:ln>
                <a:solidFill>
                  <a:schemeClr val="tx1"/>
                </a:solidFill>
                <a:effectLst/>
                <a:uLnTx/>
                <a:uFillTx/>
                <a:latin typeface="+mn-lt"/>
                <a:ea typeface="+mj-ea"/>
                <a:cs typeface="+mn-cs"/>
              </a:rPr>
              <a:t>A</a:t>
            </a:r>
            <a:r>
              <a:rPr kumimoji="0" lang="zh-CN" altLang="en-US"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0" u="none" strike="noStrike" kern="1200" cap="none" spc="0" normalizeH="0" baseline="0" noProof="0">
                <a:ln>
                  <a:noFill/>
                </a:ln>
                <a:solidFill>
                  <a:schemeClr val="tx1"/>
                </a:solidFill>
                <a:effectLst/>
                <a:uLnTx/>
                <a:uFillTx/>
                <a:latin typeface="+mn-lt"/>
                <a:ea typeface="+mj-ea"/>
                <a:cs typeface="+mn-cs"/>
              </a:rPr>
              <a:t>s</a:t>
            </a:r>
            <a:r>
              <a:rPr kumimoji="0" lang="zh-CN" altLang="en-US" sz="2200" b="1" i="0" u="none" strike="noStrike" kern="1200" cap="none" spc="0" normalizeH="0" baseline="0" noProof="0">
                <a:ln>
                  <a:noFill/>
                </a:ln>
                <a:solidFill>
                  <a:schemeClr val="tx1"/>
                </a:solidFill>
                <a:effectLst/>
                <a:uLnTx/>
                <a:uFillTx/>
                <a:latin typeface="+mn-lt"/>
                <a:ea typeface="+mj-ea"/>
                <a:cs typeface="+mn-cs"/>
              </a:rPr>
              <a:t>，若有一个单位不符合以上单位，不经换算就代入公式计算就会出现错误</a:t>
            </a:r>
          </a:p>
        </p:txBody>
      </p:sp>
      <p:sp>
        <p:nvSpPr>
          <p:cNvPr id="6" name="矩形 5"/>
          <p:cNvSpPr/>
          <p:nvPr/>
        </p:nvSpPr>
        <p:spPr>
          <a:xfrm>
            <a:off x="4460875" y="2413000"/>
            <a:ext cx="4105275" cy="2461260"/>
          </a:xfrm>
          <a:prstGeom prst="rect">
            <a:avLst/>
          </a:prstGeom>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2200" b="1" i="0" u="none" strike="noStrike" kern="1200" cap="none" spc="0" normalizeH="0" baseline="0" noProof="0">
                <a:ln>
                  <a:noFill/>
                </a:ln>
                <a:solidFill>
                  <a:schemeClr val="tx1"/>
                </a:solidFill>
                <a:effectLst/>
                <a:uLnTx/>
                <a:uFillTx/>
                <a:latin typeface="+mn-lt"/>
                <a:ea typeface="+mj-ea"/>
                <a:cs typeface="+mn-cs"/>
              </a:rPr>
              <a:t>某灯泡两端电压是</a:t>
            </a:r>
            <a:r>
              <a:rPr kumimoji="0" lang="en-US" altLang="zh-CN" sz="2200" b="1" i="0" u="none" strike="noStrike" kern="1200" cap="none" spc="0" normalizeH="0" baseline="0" noProof="0">
                <a:ln>
                  <a:noFill/>
                </a:ln>
                <a:solidFill>
                  <a:schemeClr val="tx1"/>
                </a:solidFill>
                <a:effectLst/>
                <a:uLnTx/>
                <a:uFillTx/>
                <a:latin typeface="+mn-lt"/>
                <a:ea typeface="+mj-ea"/>
                <a:cs typeface="+mn-cs"/>
              </a:rPr>
              <a:t>6V</a:t>
            </a:r>
            <a:r>
              <a:rPr kumimoji="0" lang="zh-CN" altLang="en-US" sz="2200" b="1" i="0" u="none" strike="noStrike" kern="1200" cap="none" spc="0" normalizeH="0" baseline="0" noProof="0">
                <a:ln>
                  <a:noFill/>
                </a:ln>
                <a:solidFill>
                  <a:schemeClr val="tx1"/>
                </a:solidFill>
                <a:effectLst/>
                <a:uLnTx/>
                <a:uFillTx/>
                <a:latin typeface="+mn-lt"/>
                <a:ea typeface="+mj-ea"/>
                <a:cs typeface="+mn-cs"/>
              </a:rPr>
              <a:t>，通过灯泡的电流是</a:t>
            </a:r>
            <a:r>
              <a:rPr kumimoji="0" lang="en-US" altLang="zh-CN" sz="2200" b="1" i="0" u="none" strike="noStrike" kern="1200" cap="none" spc="0" normalizeH="0" baseline="0" noProof="0">
                <a:ln>
                  <a:noFill/>
                </a:ln>
                <a:solidFill>
                  <a:schemeClr val="tx1"/>
                </a:solidFill>
                <a:effectLst/>
                <a:uLnTx/>
                <a:uFillTx/>
                <a:latin typeface="+mn-lt"/>
                <a:ea typeface="+mj-ea"/>
                <a:cs typeface="+mn-cs"/>
              </a:rPr>
              <a:t>0.2A</a:t>
            </a:r>
            <a:r>
              <a:rPr kumimoji="0" lang="zh-CN" altLang="en-US" sz="2200" b="1" i="0" u="none" strike="noStrike" kern="1200" cap="none" spc="0" normalizeH="0" baseline="0" noProof="0">
                <a:ln>
                  <a:noFill/>
                </a:ln>
                <a:solidFill>
                  <a:schemeClr val="tx1"/>
                </a:solidFill>
                <a:effectLst/>
                <a:uLnTx/>
                <a:uFillTx/>
                <a:latin typeface="+mn-lt"/>
                <a:ea typeface="+mj-ea"/>
                <a:cs typeface="+mn-cs"/>
              </a:rPr>
              <a:t>，求通电</a:t>
            </a:r>
            <a:r>
              <a:rPr kumimoji="0" lang="en-US" altLang="zh-CN" sz="2200" b="1" i="0" u="none" strike="noStrike" kern="1200" cap="none" spc="0" normalizeH="0" baseline="0" noProof="0">
                <a:ln>
                  <a:noFill/>
                </a:ln>
                <a:solidFill>
                  <a:schemeClr val="tx1"/>
                </a:solidFill>
                <a:effectLst/>
                <a:uLnTx/>
                <a:uFillTx/>
                <a:latin typeface="+mn-lt"/>
                <a:ea typeface="+mj-ea"/>
                <a:cs typeface="+mn-cs"/>
              </a:rPr>
              <a:t>1h</a:t>
            </a:r>
            <a:r>
              <a:rPr kumimoji="0" lang="zh-CN" altLang="en-US" sz="2200" b="1" i="0" u="none" strike="noStrike" kern="1200" cap="none" spc="0" normalizeH="0" baseline="0" noProof="0">
                <a:ln>
                  <a:noFill/>
                </a:ln>
                <a:solidFill>
                  <a:schemeClr val="tx1"/>
                </a:solidFill>
                <a:effectLst/>
                <a:uLnTx/>
                <a:uFillTx/>
                <a:latin typeface="+mn-lt"/>
                <a:ea typeface="+mj-ea"/>
                <a:cs typeface="+mn-cs"/>
              </a:rPr>
              <a:t>电流做的功，</a:t>
            </a:r>
            <a:r>
              <a:rPr kumimoji="0" lang="en-US" altLang="zh-CN" sz="2200" b="1" i="1" u="none" strike="noStrike" kern="1200" cap="none" spc="0" normalizeH="0" baseline="0" noProof="0">
                <a:ln>
                  <a:noFill/>
                </a:ln>
                <a:solidFill>
                  <a:schemeClr val="tx1"/>
                </a:solidFill>
                <a:effectLst/>
                <a:uLnTx/>
                <a:uFillTx/>
                <a:latin typeface="+mn-lt"/>
                <a:ea typeface="+mj-ea"/>
                <a:cs typeface="+mn-cs"/>
              </a:rPr>
              <a:t>W</a:t>
            </a:r>
            <a:r>
              <a:rPr kumimoji="0" lang="en-US" altLang="zh-CN"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err="1">
                <a:ln>
                  <a:noFill/>
                </a:ln>
                <a:solidFill>
                  <a:schemeClr val="tx1"/>
                </a:solidFill>
                <a:effectLst/>
                <a:uLnTx/>
                <a:uFillTx/>
                <a:latin typeface="+mn-lt"/>
                <a:ea typeface="+mj-ea"/>
                <a:cs typeface="+mn-cs"/>
              </a:rPr>
              <a:t>UIt</a:t>
            </a:r>
            <a:r>
              <a:rPr kumimoji="0" lang="en-US" altLang="zh-CN" sz="2200" b="1" i="0" u="none" strike="noStrike" kern="1200" cap="none" spc="0" normalizeH="0" baseline="0" noProof="0">
                <a:ln>
                  <a:noFill/>
                </a:ln>
                <a:solidFill>
                  <a:schemeClr val="tx1"/>
                </a:solidFill>
                <a:effectLst/>
                <a:uLnTx/>
                <a:uFillTx/>
                <a:latin typeface="+mn-lt"/>
                <a:ea typeface="+mj-ea"/>
                <a:cs typeface="+mn-cs"/>
              </a:rPr>
              <a:t>=6V×0.2A×3600s=4320J</a:t>
            </a:r>
            <a:r>
              <a:rPr kumimoji="0" lang="zh-CN" altLang="en-US" sz="2200" b="1" i="0" u="none" strike="noStrike" kern="1200" cap="none" spc="0" normalizeH="0" baseline="0" noProof="0">
                <a:ln>
                  <a:noFill/>
                </a:ln>
                <a:solidFill>
                  <a:schemeClr val="tx1"/>
                </a:solidFill>
                <a:effectLst/>
                <a:uLnTx/>
                <a:uFillTx/>
                <a:latin typeface="+mn-lt"/>
                <a:ea typeface="+mj-ea"/>
                <a:cs typeface="+mn-cs"/>
              </a:rPr>
              <a:t>，若不经换算就计算则得出</a:t>
            </a:r>
            <a:r>
              <a:rPr kumimoji="0" lang="en-US" altLang="zh-CN" sz="2200" b="1" i="1" u="none" strike="noStrike" kern="1200" cap="none" spc="0" normalizeH="0" baseline="0" noProof="0">
                <a:ln>
                  <a:noFill/>
                </a:ln>
                <a:solidFill>
                  <a:schemeClr val="tx1"/>
                </a:solidFill>
                <a:effectLst/>
                <a:uLnTx/>
                <a:uFillTx/>
                <a:latin typeface="+mn-lt"/>
                <a:ea typeface="+mj-ea"/>
                <a:cs typeface="+mn-cs"/>
              </a:rPr>
              <a:t>W</a:t>
            </a:r>
            <a:r>
              <a:rPr kumimoji="0" lang="en-US" altLang="zh-CN" sz="2200" b="1" i="0" u="none" strike="noStrike" kern="1200" cap="none" spc="0" normalizeH="0" baseline="0" noProof="0">
                <a:ln>
                  <a:noFill/>
                </a:ln>
                <a:solidFill>
                  <a:schemeClr val="tx1"/>
                </a:solidFill>
                <a:effectLst/>
                <a:uLnTx/>
                <a:uFillTx/>
                <a:latin typeface="+mn-lt"/>
                <a:ea typeface="+mj-ea"/>
                <a:cs typeface="+mn-cs"/>
              </a:rPr>
              <a:t>=</a:t>
            </a:r>
            <a:r>
              <a:rPr kumimoji="0" lang="en-US" altLang="zh-CN" sz="2200" b="1" i="1" u="none" strike="noStrike" kern="1200" cap="none" spc="0" normalizeH="0" baseline="0" noProof="0" err="1">
                <a:ln>
                  <a:noFill/>
                </a:ln>
                <a:solidFill>
                  <a:schemeClr val="tx1"/>
                </a:solidFill>
                <a:effectLst/>
                <a:uLnTx/>
                <a:uFillTx/>
                <a:latin typeface="+mn-lt"/>
                <a:ea typeface="+mj-ea"/>
                <a:cs typeface="+mn-cs"/>
              </a:rPr>
              <a:t>UIt</a:t>
            </a:r>
            <a:r>
              <a:rPr kumimoji="0" lang="en-US" altLang="zh-CN" sz="2200" b="1" i="0" u="none" strike="noStrike" kern="1200" cap="none" spc="0" normalizeH="0" baseline="0" noProof="0">
                <a:ln>
                  <a:noFill/>
                </a:ln>
                <a:solidFill>
                  <a:schemeClr val="tx1"/>
                </a:solidFill>
                <a:effectLst/>
                <a:uLnTx/>
                <a:uFillTx/>
                <a:latin typeface="+mn-lt"/>
                <a:ea typeface="+mj-ea"/>
                <a:cs typeface="+mn-cs"/>
              </a:rPr>
              <a:t>=6V×0.2A×1h=1.2J</a:t>
            </a:r>
            <a:r>
              <a:rPr kumimoji="0" lang="zh-CN" altLang="en-US" sz="2200" b="1" i="0" u="none" strike="noStrike" kern="1200" cap="none" spc="0" normalizeH="0" baseline="0" noProof="0">
                <a:ln>
                  <a:noFill/>
                </a:ln>
                <a:solidFill>
                  <a:schemeClr val="tx1"/>
                </a:solidFill>
                <a:effectLst/>
                <a:uLnTx/>
                <a:uFillTx/>
                <a:latin typeface="+mn-lt"/>
                <a:ea typeface="+mj-ea"/>
                <a:cs typeface="+mn-cs"/>
              </a:rPr>
              <a:t>，结果显然是错误的</a:t>
            </a:r>
          </a:p>
        </p:txBody>
      </p:sp>
    </p:spTree>
    <p:extLst>
      <p:ext uri="{BB962C8B-B14F-4D97-AF65-F5344CB8AC3E}">
        <p14:creationId xmlns:p14="http://schemas.microsoft.com/office/powerpoint/2010/main" val="123246582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23825" y="223838"/>
            <a:ext cx="7337425" cy="576263"/>
          </a:xfrm>
          <a:prstGeom prst="rect">
            <a:avLst/>
          </a:prstGeom>
          <a:noFill/>
        </p:spPr>
        <p:txBody>
          <a:bodyPr>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(3)</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串、并联电路中电功的特点。</a:t>
            </a:r>
          </a:p>
        </p:txBody>
      </p:sp>
      <p:graphicFrame>
        <p:nvGraphicFramePr>
          <p:cNvPr id="21" name="表格 20"/>
          <p:cNvGraphicFramePr>
            <a:graphicFrameLocks noGrp="1"/>
          </p:cNvGraphicFramePr>
          <p:nvPr>
            <p:custDataLst>
              <p:tags r:id="rId1"/>
            </p:custDataLst>
          </p:nvPr>
        </p:nvGraphicFramePr>
        <p:xfrm>
          <a:off x="241935" y="954088"/>
          <a:ext cx="8583516" cy="3660828"/>
        </p:xfrm>
        <a:graphic>
          <a:graphicData uri="http://schemas.openxmlformats.org/drawingml/2006/table">
            <a:tbl>
              <a:tblPr/>
              <a:tblGrid>
                <a:gridCol w="1155065"/>
                <a:gridCol w="3797521"/>
                <a:gridCol w="3630930"/>
              </a:tblGrid>
              <a:tr h="396240">
                <a:tc>
                  <a:txBody>
                    <a:bodyPr/>
                    <a:lstStyle/>
                    <a:p>
                      <a:pPr algn="ctr">
                        <a:lnSpc>
                          <a:spcPct val="130000"/>
                        </a:lnSpc>
                        <a:spcAft>
                          <a:spcPct val="0"/>
                        </a:spcAft>
                      </a:pPr>
                      <a:endParaRPr lang="en-US" sz="2000" b="1" kern="100">
                        <a:latin typeface="Times New Roman" pitchFamily="18" charset="0"/>
                        <a:ea typeface="+mn-ea"/>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30000"/>
                        </a:lnSpc>
                        <a:spcAft>
                          <a:spcPct val="0"/>
                        </a:spcAft>
                      </a:pPr>
                      <a:r>
                        <a:rPr lang="zh-CN" sz="2000" b="1" kern="100">
                          <a:latin typeface="Times New Roman" panose="02020603050405020304" pitchFamily="18" charset="0"/>
                          <a:ea typeface="+mn-ea"/>
                          <a:cs typeface="Times New Roman" panose="02020603050405020304" pitchFamily="18" charset="0"/>
                        </a:rPr>
                        <a:t>串联电路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c>
                  <a:txBody>
                    <a:bodyPr/>
                    <a:lstStyle/>
                    <a:p>
                      <a:pPr algn="ctr">
                        <a:lnSpc>
                          <a:spcPct val="130000"/>
                        </a:lnSpc>
                        <a:spcAft>
                          <a:spcPct val="0"/>
                        </a:spcAft>
                      </a:pPr>
                      <a:r>
                        <a:rPr lang="zh-CN" sz="2000" b="1" kern="100">
                          <a:latin typeface="Times New Roman" panose="02020603050405020304" pitchFamily="18" charset="0"/>
                          <a:ea typeface="+mn-ea"/>
                          <a:cs typeface="Times New Roman" panose="02020603050405020304" pitchFamily="18" charset="0"/>
                        </a:rPr>
                        <a:t>并联电路</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C000"/>
                    </a:solidFill>
                  </a:tcPr>
                </a:tc>
              </a:tr>
              <a:tr h="1632294">
                <a:tc>
                  <a:txBody>
                    <a:bodyPr/>
                    <a:lstStyle/>
                    <a:p>
                      <a:pPr algn="ctr">
                        <a:lnSpc>
                          <a:spcPct val="130000"/>
                        </a:lnSpc>
                        <a:spcAft>
                          <a:spcPct val="0"/>
                        </a:spcAft>
                      </a:pPr>
                      <a:r>
                        <a:rPr lang="zh-CN" sz="2000" b="1" kern="100">
                          <a:latin typeface="Times New Roman" panose="02020603050405020304" pitchFamily="18" charset="0"/>
                          <a:ea typeface="+mn-ea"/>
                          <a:cs typeface="Times New Roman" panose="02020603050405020304" pitchFamily="18" charset="0"/>
                        </a:rPr>
                        <a:t>相同点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30000"/>
                        </a:lnSpc>
                        <a:spcAft>
                          <a:spcPct val="0"/>
                        </a:spcAft>
                      </a:pPr>
                      <a:r>
                        <a:rPr lang="zh-CN" sz="2000" b="1" kern="100">
                          <a:latin typeface="Times New Roman" panose="02020603050405020304" pitchFamily="18" charset="0"/>
                          <a:ea typeface="楷体" panose="02010609060101010101" charset="-122"/>
                          <a:cs typeface="Times New Roman" panose="02020603050405020304" pitchFamily="18" charset="0"/>
                        </a:rPr>
                        <a:t>电流所做的总功等于各部分用电器中电流所做功之和，即</a:t>
                      </a:r>
                      <a:r>
                        <a:rPr lang="zh-CN" sz="2000" b="1" kern="100" smtClean="0">
                          <a:latin typeface="Times New Roman" panose="02020603050405020304" pitchFamily="18" charset="0"/>
                          <a:ea typeface="楷体" panose="02010609060101010101" charset="-122"/>
                          <a:cs typeface="Times New Roman" panose="02020603050405020304" pitchFamily="18" charset="0"/>
                        </a:rPr>
                        <a:t>：</a:t>
                      </a:r>
                      <a:endParaRPr lang="en-US" altLang="zh-CN" sz="2000" b="1" kern="100" smtClean="0">
                        <a:latin typeface="Times New Roman" panose="02020603050405020304" pitchFamily="18" charset="0"/>
                        <a:ea typeface="楷体" panose="02010609060101010101" charset="-122"/>
                        <a:cs typeface="Times New Roman" panose="02020603050405020304" pitchFamily="18" charset="0"/>
                      </a:endParaRPr>
                    </a:p>
                    <a:p>
                      <a:pPr algn="ctr">
                        <a:lnSpc>
                          <a:spcPct val="130000"/>
                        </a:lnSpc>
                        <a:spcAft>
                          <a:spcPct val="0"/>
                        </a:spcAft>
                      </a:pPr>
                      <a:r>
                        <a:rPr lang="en-US" sz="2000" b="1" i="1" kern="100" smtClean="0">
                          <a:latin typeface="Times New Roman" panose="02020603050405020304" pitchFamily="18" charset="0"/>
                          <a:ea typeface="楷体" panose="02010609060101010101" charset="-122"/>
                          <a:cs typeface="Times New Roman" panose="02020603050405020304" pitchFamily="18" charset="0"/>
                        </a:rPr>
                        <a:t>W</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1</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2</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kern="100">
                          <a:latin typeface="Times New Roman" panose="02020603050405020304" pitchFamily="18" charset="0"/>
                          <a:ea typeface="楷体" panose="02010609060101010101" charset="-122"/>
                          <a:cs typeface="Times New Roman" panose="02020603050405020304" pitchFamily="18" charset="0"/>
                        </a:rPr>
                        <a:t>…</a:t>
                      </a:r>
                      <a:endParaRPr lang="zh-CN" sz="2000" b="1" kern="100">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30000"/>
                        </a:lnSpc>
                        <a:spcAft>
                          <a:spcPct val="0"/>
                        </a:spcAft>
                      </a:pPr>
                      <a:r>
                        <a:rPr lang="zh-CN" sz="2000" b="1" kern="100">
                          <a:latin typeface="Times New Roman" panose="02020603050405020304" pitchFamily="18" charset="0"/>
                          <a:ea typeface="楷体" panose="02010609060101010101" charset="-122"/>
                          <a:cs typeface="Times New Roman" panose="02020603050405020304" pitchFamily="18" charset="0"/>
                        </a:rPr>
                        <a:t>电流所做的总功等于各部分用电器中电流所做功之和，即</a:t>
                      </a:r>
                      <a:r>
                        <a:rPr lang="zh-CN" sz="2000" b="1" kern="100" smtClean="0">
                          <a:latin typeface="Times New Roman" panose="02020603050405020304" pitchFamily="18" charset="0"/>
                          <a:ea typeface="楷体" panose="02010609060101010101" charset="-122"/>
                          <a:cs typeface="Times New Roman" panose="02020603050405020304" pitchFamily="18" charset="0"/>
                        </a:rPr>
                        <a:t>：</a:t>
                      </a:r>
                      <a:endParaRPr lang="en-US" altLang="zh-CN" sz="2000" b="1" kern="100" smtClean="0">
                        <a:latin typeface="Times New Roman" pitchFamily="18" charset="0"/>
                        <a:ea typeface="楷体" charset="-122"/>
                        <a:cs typeface="Times New Roman" panose="02020603050405020304" pitchFamily="18" charset="0"/>
                      </a:endParaRPr>
                    </a:p>
                    <a:p>
                      <a:pPr algn="ctr">
                        <a:lnSpc>
                          <a:spcPct val="130000"/>
                        </a:lnSpc>
                        <a:spcAft>
                          <a:spcPct val="0"/>
                        </a:spcAft>
                      </a:pPr>
                      <a:r>
                        <a:rPr lang="en-US" sz="2000" b="1" i="1" kern="100" smtClean="0">
                          <a:latin typeface="Times New Roman" panose="02020603050405020304" pitchFamily="18" charset="0"/>
                          <a:ea typeface="楷体" panose="02010609060101010101" charset="-122"/>
                          <a:cs typeface="Times New Roman" panose="02020603050405020304" pitchFamily="18" charset="0"/>
                        </a:rPr>
                        <a:t>W</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1</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2</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kern="100">
                          <a:latin typeface="Times New Roman" panose="02020603050405020304" pitchFamily="18" charset="0"/>
                          <a:ea typeface="楷体" panose="02010609060101010101" charset="-122"/>
                          <a:cs typeface="Times New Roman" panose="02020603050405020304" pitchFamily="18" charset="0"/>
                        </a:rPr>
                        <a:t>…</a:t>
                      </a:r>
                      <a:endParaRPr lang="zh-CN" sz="2000" b="1" kern="100">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r h="1632294">
                <a:tc>
                  <a:txBody>
                    <a:bodyPr/>
                    <a:lstStyle/>
                    <a:p>
                      <a:pPr algn="ctr">
                        <a:lnSpc>
                          <a:spcPct val="130000"/>
                        </a:lnSpc>
                        <a:spcAft>
                          <a:spcPct val="0"/>
                        </a:spcAft>
                      </a:pPr>
                      <a:r>
                        <a:rPr lang="zh-CN" sz="2000" b="1" kern="100">
                          <a:latin typeface="Times New Roman" panose="02020603050405020304" pitchFamily="18" charset="0"/>
                          <a:ea typeface="+mn-ea"/>
                          <a:cs typeface="Times New Roman" panose="02020603050405020304" pitchFamily="18" charset="0"/>
                        </a:rPr>
                        <a:t>不同点</a:t>
                      </a: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30000"/>
                        </a:lnSpc>
                        <a:spcAft>
                          <a:spcPct val="0"/>
                        </a:spcAft>
                      </a:pPr>
                      <a:r>
                        <a:rPr lang="zh-CN" sz="2000" b="1" kern="100">
                          <a:latin typeface="Times New Roman" panose="02020603050405020304" pitchFamily="18" charset="0"/>
                          <a:ea typeface="楷体" panose="02010609060101010101" charset="-122"/>
                          <a:cs typeface="Times New Roman" panose="02020603050405020304" pitchFamily="18" charset="0"/>
                        </a:rPr>
                        <a:t>相等时间内电流通过各用电器所做的功与其电阻成正比，即：</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1</a:t>
                      </a:r>
                      <a:r>
                        <a:rPr lang="en-US"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2</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R</a:t>
                      </a:r>
                      <a:r>
                        <a:rPr lang="en-US" sz="2000" b="1" kern="100" baseline="-25000">
                          <a:latin typeface="Times New Roman" panose="02020603050405020304" pitchFamily="18" charset="0"/>
                          <a:ea typeface="楷体" panose="02010609060101010101" charset="-122"/>
                          <a:cs typeface="Times New Roman" panose="02020603050405020304" pitchFamily="18" charset="0"/>
                        </a:rPr>
                        <a:t>1</a:t>
                      </a:r>
                      <a:r>
                        <a:rPr lang="en-US"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R</a:t>
                      </a:r>
                      <a:r>
                        <a:rPr lang="en-US" sz="2000" b="1" kern="100" baseline="-25000">
                          <a:latin typeface="Times New Roman" panose="02020603050405020304" pitchFamily="18" charset="0"/>
                          <a:ea typeface="楷体" panose="02010609060101010101" charset="-122"/>
                          <a:cs typeface="Times New Roman" panose="02020603050405020304" pitchFamily="18" charset="0"/>
                        </a:rPr>
                        <a:t>2</a:t>
                      </a:r>
                      <a:endParaRPr lang="zh-CN" sz="2000" b="1" kern="100">
                        <a:latin typeface="Times New Roman" panose="02020603050405020304" pitchFamily="18" charset="0"/>
                        <a:ea typeface="楷体" panose="02010609060101010101"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c>
                  <a:txBody>
                    <a:bodyPr/>
                    <a:lstStyle/>
                    <a:p>
                      <a:pPr algn="ctr">
                        <a:lnSpc>
                          <a:spcPct val="130000"/>
                        </a:lnSpc>
                        <a:spcAft>
                          <a:spcPct val="0"/>
                        </a:spcAft>
                      </a:pPr>
                      <a:r>
                        <a:rPr lang="zh-CN" sz="2000" b="1" kern="100">
                          <a:latin typeface="Times New Roman" panose="02020603050405020304" pitchFamily="18" charset="0"/>
                          <a:ea typeface="楷体" panose="02010609060101010101" charset="-122"/>
                          <a:cs typeface="Times New Roman" panose="02020603050405020304" pitchFamily="18" charset="0"/>
                        </a:rPr>
                        <a:t>相等时间内电流通过各用电器所做的功与其电阻成反比，即：</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1</a:t>
                      </a:r>
                      <a:r>
                        <a:rPr lang="en-US"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W</a:t>
                      </a:r>
                      <a:r>
                        <a:rPr lang="en-US" sz="2000" b="1" kern="100" baseline="-25000">
                          <a:latin typeface="Times New Roman" panose="02020603050405020304" pitchFamily="18" charset="0"/>
                          <a:ea typeface="楷体" panose="02010609060101010101" charset="-122"/>
                          <a:cs typeface="Times New Roman" panose="02020603050405020304" pitchFamily="18" charset="0"/>
                        </a:rPr>
                        <a:t>2</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R</a:t>
                      </a:r>
                      <a:r>
                        <a:rPr lang="en-US" sz="2000" b="1" kern="100" baseline="-25000">
                          <a:latin typeface="Times New Roman" panose="02020603050405020304" pitchFamily="18" charset="0"/>
                          <a:ea typeface="楷体" panose="02010609060101010101" charset="-122"/>
                          <a:cs typeface="Times New Roman" panose="02020603050405020304" pitchFamily="18" charset="0"/>
                        </a:rPr>
                        <a:t>2</a:t>
                      </a:r>
                      <a:r>
                        <a:rPr lang="zh-CN" sz="2000" b="1" kern="100">
                          <a:latin typeface="Times New Roman" panose="02020603050405020304" pitchFamily="18" charset="0"/>
                          <a:ea typeface="楷体" panose="02010609060101010101" charset="-122"/>
                          <a:cs typeface="Times New Roman" panose="02020603050405020304" pitchFamily="18" charset="0"/>
                        </a:rPr>
                        <a:t>∶</a:t>
                      </a:r>
                      <a:r>
                        <a:rPr lang="en-US" sz="2000" b="1" i="1" kern="100">
                          <a:latin typeface="Times New Roman" panose="02020603050405020304" pitchFamily="18" charset="0"/>
                          <a:ea typeface="楷体" panose="02010609060101010101" charset="-122"/>
                          <a:cs typeface="Times New Roman" panose="02020603050405020304" pitchFamily="18" charset="0"/>
                        </a:rPr>
                        <a:t>R</a:t>
                      </a:r>
                      <a:r>
                        <a:rPr lang="en-US" sz="2000" b="1" kern="100" baseline="-25000">
                          <a:latin typeface="Times New Roman" panose="02020603050405020304" pitchFamily="18" charset="0"/>
                          <a:ea typeface="楷体" panose="02010609060101010101" charset="-122"/>
                          <a:cs typeface="Times New Roman" panose="02020603050405020304" pitchFamily="18" charset="0"/>
                        </a:rPr>
                        <a:t>1</a:t>
                      </a:r>
                      <a:endParaRPr lang="zh-CN" sz="2000" b="1" kern="100">
                        <a:latin typeface="Times New Roman" pitchFamily="18" charset="0"/>
                        <a:ea typeface="楷体"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20000"/>
                        <a:lumOff val="80000"/>
                      </a:schemeClr>
                    </a:solidFill>
                  </a:tcPr>
                </a:tc>
              </a:tr>
            </a:tbl>
          </a:graphicData>
        </a:graphic>
      </p:graphicFrame>
    </p:spTree>
    <p:extLst>
      <p:ext uri="{BB962C8B-B14F-4D97-AF65-F5344CB8AC3E}">
        <p14:creationId xmlns:p14="http://schemas.microsoft.com/office/powerpoint/2010/main" val="33377164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
                                            <p:txEl>
                                              <p:pRg st="0" end="0"/>
                                            </p:txEl>
                                          </p:spTgt>
                                        </p:tgtEl>
                                        <p:attrNameLst>
                                          <p:attrName>style.visibility</p:attrName>
                                        </p:attrNameLst>
                                      </p:cBhvr>
                                      <p:to>
                                        <p:strVal val="visible"/>
                                      </p:to>
                                    </p:set>
                                    <p:animEffect transition="in" filter="wipe(left)">
                                      <p:cBhvr>
                                        <p:cTn id="7" dur="500"/>
                                        <p:tgtEl>
                                          <p:spTgt spid="2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blinds(horizontal)">
                                      <p:cBhvr>
                                        <p:cTn id="12"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251460" y="431800"/>
            <a:ext cx="8631555" cy="3415030"/>
          </a:xfrm>
          <a:prstGeom prst="rect">
            <a:avLst/>
          </a:prstGeom>
          <a:noFill/>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a:t>
            </a:r>
            <a:r>
              <a:rPr kumimoji="0" lang="en-US" altLang="zh-C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4</a:t>
            </a:r>
            <a:r>
              <a:rPr kumimoji="0" lang="zh-CN" altLang="en-US"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rPr>
              <a:t>）决定电功大小的因素：</a:t>
            </a:r>
            <a:endParaRPr kumimoji="0" lang="en-US" altLang="zh-CN" sz="2400" b="1" i="0" u="none" strike="noStrike" kern="1200" cap="none" spc="0" normalizeH="0" baseline="0" noProof="0">
              <a:ln>
                <a:noFill/>
              </a:ln>
              <a:solidFill>
                <a:srgbClr val="0000FF"/>
              </a:solidFill>
              <a:effectLst/>
              <a:uLnTx/>
              <a:uFillTx/>
              <a:latin typeface="Times New Roman" panose="02020603050405020304" pitchFamily="18" charset="0"/>
              <a:ea typeface="+mn-ea"/>
              <a:cs typeface="Times New Roman" panose="02020603050405020304" pitchFamily="18" charset="0"/>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电流做的功跟电流的大小、电压的高低、通电时间长短有关，在电压和通电时间相同时，通过用电器的电流越大，电流做功越多，在电流和通电时间相同时，用电器两端的电压越高，电流做功越多；在电压和电流相同时，用电器通电时间越长，电流做功也就越多。</a:t>
            </a:r>
          </a:p>
        </p:txBody>
      </p:sp>
    </p:spTree>
    <p:extLst>
      <p:ext uri="{BB962C8B-B14F-4D97-AF65-F5344CB8AC3E}">
        <p14:creationId xmlns:p14="http://schemas.microsoft.com/office/powerpoint/2010/main" val="2145112470"/>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2">
                                            <p:txEl>
                                              <p:charRg st="0" end="11"/>
                                            </p:txEl>
                                          </p:spTgt>
                                        </p:tgtEl>
                                        <p:attrNameLst>
                                          <p:attrName>style.visibility</p:attrName>
                                        </p:attrNameLst>
                                      </p:cBhvr>
                                      <p:to>
                                        <p:strVal val="visible"/>
                                      </p:to>
                                    </p:set>
                                    <p:animEffect transition="in" filter="wipe(left)">
                                      <p:cBhvr>
                                        <p:cTn id="7" dur="500"/>
                                        <p:tgtEl>
                                          <p:spTgt spid="22">
                                            <p:txEl>
                                              <p:charRg st="0" end="11"/>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2">
                                            <p:txEl>
                                              <p:charRg st="11" end="34"/>
                                            </p:txEl>
                                          </p:spTgt>
                                        </p:tgtEl>
                                        <p:attrNameLst>
                                          <p:attrName>style.visibility</p:attrName>
                                        </p:attrNameLst>
                                      </p:cBhvr>
                                      <p:to>
                                        <p:strVal val="visible"/>
                                      </p:to>
                                    </p:set>
                                    <p:animEffect transition="in" filter="wipe(left)">
                                      <p:cBhvr>
                                        <p:cTn id="12" dur="500"/>
                                        <p:tgtEl>
                                          <p:spTgt spid="22">
                                            <p:txEl>
                                              <p:charRg st="11" end="3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矩形 4"/>
          <p:cNvSpPr/>
          <p:nvPr/>
        </p:nvSpPr>
        <p:spPr>
          <a:xfrm>
            <a:off x="639763" y="369888"/>
            <a:ext cx="8045450" cy="977265"/>
          </a:xfrm>
          <a:prstGeom prst="rect">
            <a:avLst/>
          </a:prstGeom>
          <a:noFill/>
          <a:ln w="9525">
            <a:noFill/>
          </a:ln>
        </p:spPr>
        <p:txBody>
          <a:bodyPr>
            <a:spAutoFit/>
          </a:bodyPr>
          <a:lstStyle/>
          <a:p>
            <a:pPr lvl="0" eaLnBrk="1" hangingPunct="1">
              <a:lnSpc>
                <a:spcPct val="120000"/>
              </a:lnSpc>
            </a:pPr>
            <a:r>
              <a:rPr lang="en-US" altLang="zh-CN" sz="2400" b="1">
                <a:latin typeface="Times New Roman" panose="02020603050405020304" pitchFamily="18" charset="0"/>
                <a:ea typeface="黑体" panose="02010609060101010101" pitchFamily="49" charset="-122"/>
              </a:rPr>
              <a:t>【</a:t>
            </a:r>
            <a:r>
              <a:rPr lang="zh-CN" altLang="en-US" sz="2400" b="1">
                <a:latin typeface="Times New Roman" panose="02020603050405020304" pitchFamily="18" charset="0"/>
                <a:ea typeface="黑体" panose="02010609060101010101" pitchFamily="49" charset="-122"/>
              </a:rPr>
              <a:t>例</a:t>
            </a:r>
            <a:r>
              <a:rPr lang="en-US" altLang="zh-CN" sz="2400" b="1">
                <a:latin typeface="Times New Roman" panose="02020603050405020304" pitchFamily="18" charset="0"/>
                <a:ea typeface="黑体" panose="02010609060101010101" pitchFamily="49" charset="-122"/>
              </a:rPr>
              <a:t>6】</a:t>
            </a:r>
            <a:r>
              <a:rPr lang="zh-CN" altLang="en-US" sz="2400" b="1">
                <a:latin typeface="Times New Roman" panose="02020603050405020304" pitchFamily="18" charset="0"/>
                <a:ea typeface="黑体" panose="02010609060101010101" pitchFamily="49" charset="-122"/>
              </a:rPr>
              <a:t>有一只节能灯接在</a:t>
            </a:r>
            <a:r>
              <a:rPr lang="en-US" altLang="zh-CN" sz="2400" b="1">
                <a:latin typeface="Times New Roman" panose="02020603050405020304" pitchFamily="18" charset="0"/>
                <a:ea typeface="黑体" panose="02010609060101010101" pitchFamily="49" charset="-122"/>
              </a:rPr>
              <a:t>220 V</a:t>
            </a:r>
            <a:r>
              <a:rPr lang="zh-CN" altLang="en-US" sz="2400" b="1">
                <a:latin typeface="Times New Roman" panose="02020603050405020304" pitchFamily="18" charset="0"/>
                <a:ea typeface="黑体" panose="02010609060101010101" pitchFamily="49" charset="-122"/>
              </a:rPr>
              <a:t>的家庭电路中，通过它的电流为</a:t>
            </a:r>
            <a:r>
              <a:rPr lang="en-US" altLang="zh-CN" sz="2400" b="1">
                <a:latin typeface="Times New Roman" panose="02020603050405020304" pitchFamily="18" charset="0"/>
                <a:ea typeface="黑体" panose="02010609060101010101" pitchFamily="49" charset="-122"/>
              </a:rPr>
              <a:t>90 mA</a:t>
            </a:r>
            <a:r>
              <a:rPr lang="zh-CN" altLang="en-US" sz="2400" b="1">
                <a:latin typeface="Times New Roman" panose="02020603050405020304" pitchFamily="18" charset="0"/>
                <a:ea typeface="黑体" panose="02010609060101010101" pitchFamily="49" charset="-122"/>
              </a:rPr>
              <a:t>，计算这只灯使用</a:t>
            </a:r>
            <a:r>
              <a:rPr lang="en-US" altLang="zh-CN" sz="2400" b="1">
                <a:latin typeface="Times New Roman" panose="02020603050405020304" pitchFamily="18" charset="0"/>
                <a:ea typeface="黑体" panose="02010609060101010101" pitchFamily="49" charset="-122"/>
              </a:rPr>
              <a:t>5 h</a:t>
            </a:r>
            <a:r>
              <a:rPr lang="zh-CN" altLang="en-US" sz="2400" b="1">
                <a:latin typeface="Times New Roman" panose="02020603050405020304" pitchFamily="18" charset="0"/>
                <a:ea typeface="黑体" panose="02010609060101010101" pitchFamily="49" charset="-122"/>
              </a:rPr>
              <a:t>消耗多少度电？</a:t>
            </a:r>
          </a:p>
        </p:txBody>
      </p:sp>
      <p:sp>
        <p:nvSpPr>
          <p:cNvPr id="23555" name="矩形 4"/>
          <p:cNvSpPr/>
          <p:nvPr/>
        </p:nvSpPr>
        <p:spPr>
          <a:xfrm>
            <a:off x="639763" y="1257300"/>
            <a:ext cx="7453312" cy="645160"/>
          </a:xfrm>
          <a:prstGeom prst="rect">
            <a:avLst/>
          </a:prstGeom>
          <a:noFill/>
          <a:ln w="9525">
            <a:noFill/>
          </a:ln>
        </p:spPr>
        <p:txBody>
          <a:bodyPr>
            <a:spAutoFit/>
          </a:bodyPr>
          <a:lstStyle/>
          <a:p>
            <a:pPr lvl="0" eaLnBrk="1" hangingPunct="1">
              <a:lnSpc>
                <a:spcPct val="150000"/>
              </a:lnSpc>
            </a:pPr>
            <a:r>
              <a:rPr lang="zh-CN" altLang="en-US" sz="2400" b="1">
                <a:solidFill>
                  <a:srgbClr val="FF0000"/>
                </a:solidFill>
                <a:latin typeface="Times New Roman" panose="02020603050405020304" pitchFamily="18" charset="0"/>
                <a:ea typeface="黑体" panose="02010609060101010101" pitchFamily="49" charset="-122"/>
              </a:rPr>
              <a:t>解析：</a:t>
            </a:r>
            <a:r>
              <a:rPr lang="en-US" altLang="zh-CN" sz="2400" b="1">
                <a:solidFill>
                  <a:srgbClr val="FF0000"/>
                </a:solidFill>
                <a:latin typeface="Times New Roman" panose="02020603050405020304" pitchFamily="18" charset="0"/>
                <a:ea typeface="黑体" panose="02010609060101010101" pitchFamily="49" charset="-122"/>
              </a:rPr>
              <a:t>90 mA=0.09 A </a:t>
            </a:r>
          </a:p>
        </p:txBody>
      </p:sp>
      <p:sp>
        <p:nvSpPr>
          <p:cNvPr id="13" name="矩形 5"/>
          <p:cNvSpPr/>
          <p:nvPr/>
        </p:nvSpPr>
        <p:spPr>
          <a:xfrm>
            <a:off x="766763" y="3513138"/>
            <a:ext cx="7926387" cy="977265"/>
          </a:xfrm>
          <a:prstGeom prst="rect">
            <a:avLst/>
          </a:prstGeom>
          <a:noFill/>
          <a:ln w="9525">
            <a:noFill/>
          </a:ln>
        </p:spPr>
        <p:txBody>
          <a:bodyPr>
            <a:spAutoFit/>
          </a:bodyPr>
          <a:lstStyle/>
          <a:p>
            <a:pPr lvl="0" eaLnBrk="1" hangingPunct="1">
              <a:lnSpc>
                <a:spcPct val="120000"/>
              </a:lnSpc>
            </a:pPr>
            <a:r>
              <a:rPr lang="zh-CN" altLang="en-US" sz="2400" b="1">
                <a:solidFill>
                  <a:srgbClr val="FF0000"/>
                </a:solidFill>
                <a:latin typeface="Times New Roman" panose="02020603050405020304" pitchFamily="18" charset="0"/>
                <a:ea typeface="黑体" panose="02010609060101010101" pitchFamily="49" charset="-122"/>
              </a:rPr>
              <a:t>答：这只节能灯工作</a:t>
            </a:r>
            <a:r>
              <a:rPr lang="en-US" altLang="zh-CN" sz="2400" b="1">
                <a:solidFill>
                  <a:srgbClr val="FF0000"/>
                </a:solidFill>
                <a:latin typeface="Times New Roman" panose="02020603050405020304" pitchFamily="18" charset="0"/>
                <a:ea typeface="黑体" panose="02010609060101010101" pitchFamily="49" charset="-122"/>
              </a:rPr>
              <a:t>5 h</a:t>
            </a:r>
            <a:r>
              <a:rPr lang="zh-CN" altLang="en-US" sz="2400" b="1">
                <a:solidFill>
                  <a:srgbClr val="FF0000"/>
                </a:solidFill>
                <a:latin typeface="Times New Roman" panose="02020603050405020304" pitchFamily="18" charset="0"/>
                <a:ea typeface="黑体" panose="02010609060101010101" pitchFamily="49" charset="-122"/>
              </a:rPr>
              <a:t>消耗的电能是</a:t>
            </a:r>
            <a:r>
              <a:rPr lang="en-US" altLang="zh-CN" sz="2400" b="1">
                <a:solidFill>
                  <a:srgbClr val="FF0000"/>
                </a:solidFill>
                <a:latin typeface="Times New Roman" panose="02020603050405020304" pitchFamily="18" charset="0"/>
                <a:ea typeface="黑体" panose="02010609060101010101" pitchFamily="49" charset="-122"/>
              </a:rPr>
              <a:t>0.099 kW·h</a:t>
            </a:r>
            <a:r>
              <a:rPr lang="zh-CN" altLang="en-US" sz="2400" b="1">
                <a:solidFill>
                  <a:srgbClr val="FF0000"/>
                </a:solidFill>
                <a:latin typeface="Times New Roman" panose="02020603050405020304" pitchFamily="18" charset="0"/>
                <a:ea typeface="黑体" panose="02010609060101010101" pitchFamily="49" charset="-122"/>
              </a:rPr>
              <a:t>，即</a:t>
            </a:r>
            <a:r>
              <a:rPr lang="en-US" altLang="zh-CN" sz="2400" b="1">
                <a:solidFill>
                  <a:srgbClr val="FF0000"/>
                </a:solidFill>
                <a:latin typeface="Times New Roman" panose="02020603050405020304" pitchFamily="18" charset="0"/>
                <a:ea typeface="黑体" panose="02010609060101010101" pitchFamily="49" charset="-122"/>
              </a:rPr>
              <a:t>0.099</a:t>
            </a:r>
            <a:r>
              <a:rPr lang="zh-CN" altLang="en-US" sz="2400" b="1">
                <a:solidFill>
                  <a:srgbClr val="FF0000"/>
                </a:solidFill>
                <a:latin typeface="Times New Roman" panose="02020603050405020304" pitchFamily="18" charset="0"/>
                <a:ea typeface="黑体" panose="02010609060101010101" pitchFamily="49" charset="-122"/>
              </a:rPr>
              <a:t> 度。</a:t>
            </a:r>
            <a:r>
              <a:rPr lang="en-US" altLang="zh-CN" sz="2400" b="1">
                <a:solidFill>
                  <a:srgbClr val="FF0000"/>
                </a:solidFill>
                <a:latin typeface="Times New Roman" panose="02020603050405020304" pitchFamily="18" charset="0"/>
                <a:ea typeface="黑体" panose="02010609060101010101" pitchFamily="49" charset="-122"/>
              </a:rPr>
              <a:t> </a:t>
            </a:r>
          </a:p>
        </p:txBody>
      </p:sp>
      <p:sp>
        <p:nvSpPr>
          <p:cNvPr id="5" name="矩形 4"/>
          <p:cNvSpPr/>
          <p:nvPr/>
        </p:nvSpPr>
        <p:spPr>
          <a:xfrm>
            <a:off x="661988" y="1855788"/>
            <a:ext cx="5183187" cy="1753235"/>
          </a:xfrm>
          <a:prstGeom prst="rect">
            <a:avLst/>
          </a:prstGeom>
          <a:noFill/>
          <a:ln w="9525">
            <a:noFill/>
          </a:ln>
        </p:spPr>
        <p:txBody>
          <a:bodyPr>
            <a:spAutoFit/>
          </a:bodyPr>
          <a:lstStyle/>
          <a:p>
            <a:pPr lvl="0" eaLnBrk="1" hangingPunct="1">
              <a:lnSpc>
                <a:spcPct val="150000"/>
              </a:lnSpc>
            </a:pPr>
            <a:r>
              <a:rPr lang="zh-CN" altLang="en-US" sz="2400" b="1">
                <a:solidFill>
                  <a:srgbClr val="FF0000"/>
                </a:solidFill>
                <a:latin typeface="Times New Roman" panose="02020603050405020304" pitchFamily="18" charset="0"/>
                <a:ea typeface="黑体" panose="02010609060101010101" pitchFamily="49" charset="-122"/>
              </a:rPr>
              <a:t>解：</a:t>
            </a:r>
            <a:r>
              <a:rPr lang="en-US" altLang="zh-CN" sz="2400" b="1" i="1">
                <a:solidFill>
                  <a:srgbClr val="FF0000"/>
                </a:solidFill>
                <a:latin typeface="Times New Roman" panose="02020603050405020304" pitchFamily="18" charset="0"/>
                <a:ea typeface="黑体" panose="02010609060101010101" pitchFamily="49" charset="-122"/>
              </a:rPr>
              <a:t>W </a:t>
            </a:r>
            <a:r>
              <a:rPr lang="en-US" altLang="zh-CN" sz="2400" b="1">
                <a:solidFill>
                  <a:srgbClr val="FF0000"/>
                </a:solidFill>
                <a:latin typeface="Times New Roman" panose="02020603050405020304" pitchFamily="18" charset="0"/>
                <a:ea typeface="黑体" panose="02010609060101010101" pitchFamily="49" charset="-122"/>
              </a:rPr>
              <a:t>= </a:t>
            </a:r>
            <a:r>
              <a:rPr lang="en-US" altLang="zh-CN" sz="2400" b="1" i="1">
                <a:solidFill>
                  <a:srgbClr val="FF0000"/>
                </a:solidFill>
                <a:latin typeface="Times New Roman" panose="02020603050405020304" pitchFamily="18" charset="0"/>
                <a:ea typeface="黑体" panose="02010609060101010101" pitchFamily="49" charset="-122"/>
              </a:rPr>
              <a:t>UIt</a:t>
            </a:r>
          </a:p>
          <a:p>
            <a:pPr lvl="0" eaLnBrk="1" hangingPunct="1">
              <a:lnSpc>
                <a:spcPct val="150000"/>
              </a:lnSpc>
            </a:pPr>
            <a:r>
              <a:rPr lang="en-US" altLang="zh-CN" sz="2400" b="1" i="1">
                <a:solidFill>
                  <a:srgbClr val="FF0000"/>
                </a:solidFill>
                <a:latin typeface="Times New Roman" panose="02020603050405020304" pitchFamily="18" charset="0"/>
                <a:ea typeface="黑体" panose="02010609060101010101" pitchFamily="49" charset="-122"/>
              </a:rPr>
              <a:t>             </a:t>
            </a:r>
            <a:r>
              <a:rPr lang="en-US" altLang="zh-CN" sz="2400" b="1">
                <a:solidFill>
                  <a:srgbClr val="FF0000"/>
                </a:solidFill>
                <a:latin typeface="Times New Roman" panose="02020603050405020304" pitchFamily="18" charset="0"/>
                <a:ea typeface="黑体" panose="02010609060101010101" pitchFamily="49" charset="-122"/>
              </a:rPr>
              <a:t>= 220 V×0.09 A×5 h</a:t>
            </a:r>
          </a:p>
          <a:p>
            <a:pPr lvl="0" eaLnBrk="1" hangingPunct="1">
              <a:lnSpc>
                <a:spcPct val="150000"/>
              </a:lnSpc>
            </a:pPr>
            <a:r>
              <a:rPr lang="en-US" altLang="zh-CN" sz="2400" b="1">
                <a:solidFill>
                  <a:srgbClr val="FF0000"/>
                </a:solidFill>
                <a:latin typeface="Times New Roman" panose="02020603050405020304" pitchFamily="18" charset="0"/>
                <a:ea typeface="黑体" panose="02010609060101010101" pitchFamily="49" charset="-122"/>
              </a:rPr>
              <a:t>             = 0.099 kW·h </a:t>
            </a:r>
          </a:p>
        </p:txBody>
      </p:sp>
    </p:spTree>
    <p:extLst>
      <p:ext uri="{BB962C8B-B14F-4D97-AF65-F5344CB8AC3E}">
        <p14:creationId xmlns:p14="http://schemas.microsoft.com/office/powerpoint/2010/main" val="181345131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3555"/>
                                        </p:tgtEl>
                                        <p:attrNameLst>
                                          <p:attrName>style.visibility</p:attrName>
                                        </p:attrNameLst>
                                      </p:cBhvr>
                                      <p:to>
                                        <p:strVal val="visible"/>
                                      </p:to>
                                    </p:set>
                                    <p:animEffect transition="in" filter="wipe(left)">
                                      <p:cBhvr>
                                        <p:cTn id="7" dur="500"/>
                                        <p:tgtEl>
                                          <p:spTgt spid="23555"/>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 presetClass="entr" presetSubtype="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23850" y="474663"/>
            <a:ext cx="8218488" cy="309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eaLnBrk="0" hangingPunct="0">
              <a:defRPr>
                <a:solidFill>
                  <a:schemeClr val="tx1"/>
                </a:solidFill>
                <a:latin typeface="Calibri"/>
                <a:ea typeface="宋体" pitchFamily="2" charset="-122"/>
              </a:defRPr>
            </a:lvl1pPr>
            <a:lvl2pPr marL="742950" indent="-285750" eaLnBrk="0" hangingPunct="0">
              <a:defRPr>
                <a:solidFill>
                  <a:schemeClr val="tx1"/>
                </a:solidFill>
                <a:latin typeface="Calibri"/>
                <a:ea typeface="宋体" pitchFamily="2" charset="-122"/>
              </a:defRPr>
            </a:lvl2pPr>
            <a:lvl3pPr marL="1143000" indent="-228600" eaLnBrk="0" hangingPunct="0">
              <a:defRPr>
                <a:solidFill>
                  <a:schemeClr val="tx1"/>
                </a:solidFill>
                <a:latin typeface="Calibri"/>
                <a:ea typeface="宋体" pitchFamily="2" charset="-122"/>
              </a:defRPr>
            </a:lvl3pPr>
            <a:lvl4pPr marL="1600200" indent="-228600" eaLnBrk="0" hangingPunct="0">
              <a:defRPr>
                <a:solidFill>
                  <a:schemeClr val="tx1"/>
                </a:solidFill>
                <a:latin typeface="Calibri"/>
                <a:ea typeface="宋体" pitchFamily="2" charset="-122"/>
              </a:defRPr>
            </a:lvl4pPr>
            <a:lvl5pPr marL="2057400" indent="-228600" eaLnBrk="0" hangingPunct="0">
              <a:defRPr>
                <a:solidFill>
                  <a:schemeClr val="tx1"/>
                </a:solidFill>
                <a:latin typeface="Calibri"/>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9pPr>
          </a:lstStyle>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【例</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7</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】一个用电器消耗电能的多少取决于</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　　</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p>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.通过用电器的电流大小</a:t>
            </a:r>
          </a:p>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B</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.通过它的电流、用电器两端的电压和通电时间</a:t>
            </a:r>
          </a:p>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C</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.通过它的电流和两端的电压</a:t>
            </a:r>
          </a:p>
          <a:p>
            <a:pPr marL="533400" marR="0" lvl="0" indent="-533400" algn="l" defTabSz="914400" rtl="0" eaLnBrk="1" fontAlgn="base" latinLnBrk="0" hangingPunct="1">
              <a:lnSpc>
                <a:spcPct val="150000"/>
              </a:lnSpc>
              <a:spcBef>
                <a:spcPct val="0"/>
              </a:spcBef>
              <a:spcAft>
                <a:spcPct val="0"/>
              </a:spcAft>
              <a:buClrTx/>
              <a:buSzTx/>
              <a:buFont typeface="Arial" pitchFamily="34" charset="0"/>
              <a:buNone/>
              <a:defRPr/>
            </a:pP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D</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.通过它的电流和用电器的电阻</a:t>
            </a:r>
            <a:endPar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endParaRPr>
          </a:p>
        </p:txBody>
      </p:sp>
      <p:sp>
        <p:nvSpPr>
          <p:cNvPr id="4" name="矩形 3"/>
          <p:cNvSpPr/>
          <p:nvPr/>
        </p:nvSpPr>
        <p:spPr>
          <a:xfrm>
            <a:off x="6783388" y="647700"/>
            <a:ext cx="676275" cy="492125"/>
          </a:xfrm>
          <a:prstGeom prst="rect">
            <a:avLst/>
          </a:prstGeom>
          <a:noFill/>
          <a:ln w="9525">
            <a:noFill/>
          </a:ln>
        </p:spPr>
        <p:txBody>
          <a:bodyPr>
            <a:spAutoFit/>
          </a:bodyPr>
          <a:lstStyle/>
          <a:p>
            <a:r>
              <a:rPr lang="en-US" altLang="zh-CN" sz="2600" b="1">
                <a:solidFill>
                  <a:srgbClr val="FF0000"/>
                </a:solidFill>
                <a:latin typeface="Times New Roman" panose="02020603050405020304" pitchFamily="18" charset="0"/>
                <a:cs typeface="Times New Roman" panose="02020603050405020304" pitchFamily="18" charset="0"/>
              </a:rPr>
              <a:t>B</a:t>
            </a:r>
            <a:endParaRPr lang="zh-CN" altLang="en-US" sz="2600" b="1">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89195862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0"/>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2062" cy="7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rPr>
                <a:t>课堂小结</a:t>
              </a: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33" name="TextBox 32"/>
          <p:cNvSpPr txBox="1"/>
          <p:nvPr/>
        </p:nvSpPr>
        <p:spPr>
          <a:xfrm>
            <a:off x="1405573" y="2776220"/>
            <a:ext cx="846138" cy="4619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lt"/>
                <a:ea typeface="+mn-ea"/>
                <a:cs typeface="+mn-cs"/>
              </a:rPr>
              <a:t>电能</a:t>
            </a:r>
          </a:p>
        </p:txBody>
      </p:sp>
      <p:sp>
        <p:nvSpPr>
          <p:cNvPr id="34" name="TextBox 33"/>
          <p:cNvSpPr txBox="1"/>
          <p:nvPr/>
        </p:nvSpPr>
        <p:spPr>
          <a:xfrm>
            <a:off x="4884738" y="1063625"/>
            <a:ext cx="2039938" cy="461963"/>
          </a:xfrm>
          <a:prstGeom prst="rect">
            <a:avLst/>
          </a:prstGeom>
        </p:spPr>
        <p:style>
          <a:lnRef idx="2">
            <a:schemeClr val="accent1"/>
          </a:lnRef>
          <a:fillRef idx="1">
            <a:schemeClr val="lt1"/>
          </a:fillRef>
          <a:effectRef idx="0">
            <a:schemeClr val="accent1"/>
          </a:effectRef>
          <a:fontRef idx="minor">
            <a:schemeClr val="dk1"/>
          </a:fontRef>
        </p:style>
        <p:txBody>
          <a:bodyPr>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mn-ea"/>
                <a:cs typeface="+mn-cs"/>
              </a:rPr>
              <a:t>其他形式的能</a:t>
            </a:r>
          </a:p>
        </p:txBody>
      </p:sp>
      <p:sp>
        <p:nvSpPr>
          <p:cNvPr id="35" name="TextBox 34"/>
          <p:cNvSpPr txBox="1"/>
          <p:nvPr/>
        </p:nvSpPr>
        <p:spPr>
          <a:xfrm>
            <a:off x="4884738" y="1921034"/>
            <a:ext cx="1493838" cy="460375"/>
          </a:xfrm>
          <a:prstGeom prst="rect">
            <a:avLst/>
          </a:prstGeom>
          <a:noFill/>
          <a:ln w="25400">
            <a:prstDash val="solid"/>
          </a:ln>
          <a:effectLst/>
        </p:spPr>
        <p:style>
          <a:lnRef idx="1">
            <a:schemeClr val="accent4"/>
          </a:lnRef>
          <a:fillRef idx="2">
            <a:schemeClr val="accent4"/>
          </a:fillRef>
          <a:effectRef idx="1">
            <a:schemeClr val="accent4"/>
          </a:effectRef>
          <a:fontRef idx="minor">
            <a:schemeClr val="dk1"/>
          </a:fontRef>
        </p:style>
        <p:txBody>
          <a:bodyPr vertOverflow="overflow" horzOverflow="overflow" vert="horz" wrap="square" numCol="1" spcCol="0" rtlCol="0" fromWordArt="0" anchor="ctr" anchorCtr="0" forceAA="0" compatLnSpc="1">
            <a:spAutoFit/>
          </a:bodyPr>
          <a:lstStyle/>
          <a:p>
            <a:pPr lvl="0" algn="ctr" defTabSz="457200">
              <a:buClrTx/>
              <a:buSzTx/>
              <a:buFontTx/>
              <a:defRPr/>
            </a:pPr>
            <a:r>
              <a:rPr lang="zh-CN" altLang="en-US" sz="2400" b="1" noProof="0">
                <a:ln>
                  <a:noFill/>
                </a:ln>
                <a:effectLst/>
                <a:uLnTx/>
                <a:uFillTx/>
                <a:sym typeface="+mn-ea"/>
              </a:rPr>
              <a:t>电流做功</a:t>
            </a:r>
          </a:p>
        </p:txBody>
      </p:sp>
      <p:sp>
        <p:nvSpPr>
          <p:cNvPr id="37" name="TextBox 36"/>
          <p:cNvSpPr txBox="1"/>
          <p:nvPr/>
        </p:nvSpPr>
        <p:spPr>
          <a:xfrm>
            <a:off x="4885055" y="2644140"/>
            <a:ext cx="1441450" cy="461963"/>
          </a:xfrm>
          <a:prstGeom prst="rect">
            <a:avLst/>
          </a:prstGeom>
          <a:noFill/>
          <a:ln w="25400">
            <a:prstDash val="solid"/>
          </a:ln>
          <a:effectLst/>
        </p:spPr>
        <p:style>
          <a:lnRef idx="1">
            <a:schemeClr val="accent4"/>
          </a:lnRef>
          <a:fillRef idx="2">
            <a:schemeClr val="accent4"/>
          </a:fillRef>
          <a:effectRef idx="1">
            <a:schemeClr val="accent4"/>
          </a:effectRef>
          <a:fontRef idx="minor">
            <a:schemeClr val="dk1"/>
          </a:fontRef>
        </p:style>
        <p:txBody>
          <a:bodyPr>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mn-ea"/>
                <a:cs typeface="+mn-cs"/>
              </a:rPr>
              <a:t>影响因素</a:t>
            </a:r>
          </a:p>
        </p:txBody>
      </p:sp>
      <p:cxnSp>
        <p:nvCxnSpPr>
          <p:cNvPr id="39" name="直接箭头连接符 38"/>
          <p:cNvCxnSpPr/>
          <p:nvPr/>
        </p:nvCxnSpPr>
        <p:spPr>
          <a:xfrm flipV="1">
            <a:off x="2832735" y="1292225"/>
            <a:ext cx="2052320" cy="190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
        <p:nvSpPr>
          <p:cNvPr id="25" name="矩形 24"/>
          <p:cNvSpPr/>
          <p:nvPr/>
        </p:nvSpPr>
        <p:spPr>
          <a:xfrm>
            <a:off x="4884738" y="3494088"/>
            <a:ext cx="1422400" cy="461963"/>
          </a:xfrm>
          <a:prstGeom prst="rect">
            <a:avLst/>
          </a:prstGeom>
        </p:spPr>
        <p:style>
          <a:lnRef idx="2">
            <a:schemeClr val="accent1"/>
          </a:lnRef>
          <a:fillRef idx="1">
            <a:schemeClr val="lt1"/>
          </a:fillRef>
          <a:effectRef idx="0">
            <a:schemeClr val="accent1"/>
          </a:effectRef>
          <a:fontRef idx="minor">
            <a:schemeClr val="dk1"/>
          </a:fontRef>
        </p:style>
        <p:txBody>
          <a:bodyPr wrap="none">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mn-ea"/>
                <a:cs typeface="+mn-cs"/>
              </a:rPr>
              <a:t>计算电功</a:t>
            </a:r>
          </a:p>
        </p:txBody>
      </p:sp>
      <p:sp>
        <p:nvSpPr>
          <p:cNvPr id="27" name="TextBox 26"/>
          <p:cNvSpPr txBox="1"/>
          <p:nvPr/>
        </p:nvSpPr>
        <p:spPr>
          <a:xfrm>
            <a:off x="4885055" y="4419283"/>
            <a:ext cx="1543050" cy="461963"/>
          </a:xfrm>
          <a:prstGeom prst="rect">
            <a:avLst/>
          </a:prstGeom>
          <a:noFill/>
          <a:ln w="25400">
            <a:prstDash val="solid"/>
          </a:ln>
          <a:effectLst/>
        </p:spPr>
        <p:style>
          <a:lnRef idx="1">
            <a:schemeClr val="accent4"/>
          </a:lnRef>
          <a:fillRef idx="2">
            <a:schemeClr val="accent4"/>
          </a:fillRef>
          <a:effectRef idx="1">
            <a:schemeClr val="accent4"/>
          </a:effectRef>
          <a:fontRef idx="minor">
            <a:schemeClr val="dk1"/>
          </a:fontRef>
        </p:style>
        <p:txBody>
          <a:bodyPr>
            <a:spAutoFit/>
          </a:bodyPr>
          <a:lstStyle/>
          <a:p>
            <a:pPr marL="0" marR="0" lvl="0" indent="0" algn="ctr" defTabSz="4572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dk1"/>
                </a:solidFill>
                <a:effectLst/>
                <a:uLnTx/>
                <a:uFillTx/>
                <a:latin typeface="+mn-lt"/>
                <a:ea typeface="+mn-ea"/>
                <a:cs typeface="+mn-cs"/>
              </a:rPr>
              <a:t>测量电功</a:t>
            </a:r>
          </a:p>
        </p:txBody>
      </p:sp>
      <p:cxnSp>
        <p:nvCxnSpPr>
          <p:cNvPr id="2" name="直接箭头连接符 1"/>
          <p:cNvCxnSpPr/>
          <p:nvPr/>
        </p:nvCxnSpPr>
        <p:spPr>
          <a:xfrm flipV="1">
            <a:off x="2832735" y="2150745"/>
            <a:ext cx="2052320" cy="190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3" name="直接箭头连接符 2"/>
          <p:cNvCxnSpPr/>
          <p:nvPr/>
        </p:nvCxnSpPr>
        <p:spPr>
          <a:xfrm flipV="1">
            <a:off x="2832735" y="3007995"/>
            <a:ext cx="2052320" cy="190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4" name="直接箭头连接符 3"/>
          <p:cNvCxnSpPr/>
          <p:nvPr/>
        </p:nvCxnSpPr>
        <p:spPr>
          <a:xfrm flipV="1">
            <a:off x="2832735" y="3926205"/>
            <a:ext cx="2052320" cy="190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cxnSp>
        <p:nvCxnSpPr>
          <p:cNvPr id="5" name="直接连接符 4"/>
          <p:cNvCxnSpPr/>
          <p:nvPr/>
        </p:nvCxnSpPr>
        <p:spPr>
          <a:xfrm flipH="1">
            <a:off x="2825750" y="1284605"/>
            <a:ext cx="0" cy="3364865"/>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6" name="直接连接符 5"/>
          <p:cNvCxnSpPr>
            <a:stCxn id="33" idx="3"/>
          </p:cNvCxnSpPr>
          <p:nvPr/>
        </p:nvCxnSpPr>
        <p:spPr>
          <a:xfrm>
            <a:off x="2252345" y="3007360"/>
            <a:ext cx="573405" cy="0"/>
          </a:xfrm>
          <a:prstGeom prst="line">
            <a:avLst/>
          </a:prstGeom>
          <a:ln>
            <a:headEnd type="none" w="med" len="med"/>
            <a:tailEnd type="none" w="med" len="med"/>
          </a:ln>
        </p:spPr>
        <p:style>
          <a:lnRef idx="2">
            <a:schemeClr val="dk1"/>
          </a:lnRef>
          <a:fillRef idx="0">
            <a:schemeClr val="dk1"/>
          </a:fillRef>
          <a:effectRef idx="1">
            <a:schemeClr val="dk1"/>
          </a:effectRef>
          <a:fontRef idx="minor">
            <a:schemeClr val="tx1"/>
          </a:fontRef>
        </p:style>
      </p:cxnSp>
      <p:cxnSp>
        <p:nvCxnSpPr>
          <p:cNvPr id="7" name="直接箭头连接符 6"/>
          <p:cNvCxnSpPr/>
          <p:nvPr/>
        </p:nvCxnSpPr>
        <p:spPr>
          <a:xfrm flipV="1">
            <a:off x="2825750" y="4649470"/>
            <a:ext cx="2052320" cy="1905"/>
          </a:xfrm>
          <a:prstGeom prst="straightConnector1">
            <a:avLst/>
          </a:prstGeom>
          <a:ln>
            <a:tailEnd type="arrow" w="med" len="med"/>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356481663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2" presetClass="entr" presetSubtype="8" fill="hold" nodeType="clickEffect">
                                  <p:stCondLst>
                                    <p:cond delay="0"/>
                                  </p:stCondLst>
                                  <p:childTnLst>
                                    <p:set>
                                      <p:cBhvr>
                                        <p:cTn id="10" dur="1" fill="hold">
                                          <p:stCondLst>
                                            <p:cond delay="0"/>
                                          </p:stCondLst>
                                        </p:cTn>
                                        <p:tgtEl>
                                          <p:spTgt spid="39"/>
                                        </p:tgtEl>
                                        <p:attrNameLst>
                                          <p:attrName>style.visibility</p:attrName>
                                        </p:attrNameLst>
                                      </p:cBhvr>
                                      <p:to>
                                        <p:strVal val="visible"/>
                                      </p:to>
                                    </p:set>
                                    <p:animEffect transition="in" filter="wipe(left)">
                                      <p:cBhvr>
                                        <p:cTn id="11" dur="500"/>
                                        <p:tgtEl>
                                          <p:spTgt spid="3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34"/>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afterGroup">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childTnLst>
                                </p:cTn>
                              </p:par>
                            </p:childTnLst>
                          </p:cTn>
                        </p:par>
                      </p:childTnLst>
                    </p:cTn>
                  </p:par>
                  <p:par>
                    <p:cTn id="20" fill="hold" nodeType="clickPar">
                      <p:stCondLst>
                        <p:cond delay="indefinite"/>
                      </p:stCondLst>
                      <p:childTnLst>
                        <p:par>
                          <p:cTn id="21" fill="hold" nodeType="afterGroup">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childTnLst>
                    </p:cTn>
                  </p:par>
                  <p:par>
                    <p:cTn id="24" fill="hold" nodeType="clickPar">
                      <p:stCondLst>
                        <p:cond delay="indefinite"/>
                      </p:stCondLst>
                      <p:childTnLst>
                        <p:par>
                          <p:cTn id="25" fill="hold" nodeType="afterGroup">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childTnLst>
                                </p:cTn>
                              </p:par>
                            </p:childTnLst>
                          </p:cTn>
                        </p:par>
                      </p:childTnLst>
                    </p:cTn>
                  </p:par>
                  <p:par>
                    <p:cTn id="28" fill="hold" nodeType="clickPar">
                      <p:stCondLst>
                        <p:cond delay="indefinite"/>
                      </p:stCondLst>
                      <p:childTnLst>
                        <p:par>
                          <p:cTn id="29" fill="hold" nodeType="afterGroup">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25"/>
                                        </p:tgtEl>
                                        <p:attrNameLst>
                                          <p:attrName>style.visibility</p:attrName>
                                        </p:attrNameLst>
                                      </p:cBhvr>
                                      <p:to>
                                        <p:strVal val="visible"/>
                                      </p:to>
                                    </p:set>
                                  </p:childTnLst>
                                </p:cTn>
                              </p:par>
                            </p:childTnLst>
                          </p:cTn>
                        </p:par>
                      </p:childTnLst>
                    </p:cTn>
                  </p:par>
                  <p:par>
                    <p:cTn id="32" fill="hold" nodeType="clickPar">
                      <p:stCondLst>
                        <p:cond delay="indefinite"/>
                      </p:stCondLst>
                      <p:childTnLst>
                        <p:par>
                          <p:cTn id="33" fill="hold" nodeType="after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wipe(left)">
                                      <p:cBhvr>
                                        <p:cTn id="36" dur="500"/>
                                        <p:tgtEl>
                                          <p:spTgt spid="2"/>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3"/>
                                        </p:tgtEl>
                                        <p:attrNameLst>
                                          <p:attrName>style.visibility</p:attrName>
                                        </p:attrNameLst>
                                      </p:cBhvr>
                                      <p:to>
                                        <p:strVal val="visible"/>
                                      </p:to>
                                    </p:set>
                                    <p:animEffect transition="in" filter="wipe(left)">
                                      <p:cBhvr>
                                        <p:cTn id="41" dur="500"/>
                                        <p:tgtEl>
                                          <p:spTgt spid="3"/>
                                        </p:tgtEl>
                                      </p:cBhvr>
                                    </p:animEffect>
                                  </p:childTnLst>
                                </p:cTn>
                              </p:par>
                            </p:childTnLst>
                          </p:cTn>
                        </p:par>
                      </p:childTnLst>
                    </p:cTn>
                  </p:par>
                  <p:par>
                    <p:cTn id="42" fill="hold" nodeType="clickPar">
                      <p:stCondLst>
                        <p:cond delay="indefinite"/>
                      </p:stCondLst>
                      <p:childTnLst>
                        <p:par>
                          <p:cTn id="43" fill="hold" nodeType="afterGroup">
                            <p:stCondLst>
                              <p:cond delay="0"/>
                            </p:stCondLst>
                            <p:childTnLst>
                              <p:par>
                                <p:cTn id="44" presetID="22" presetClass="entr" presetSubtype="8"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childTnLst>
                          </p:cTn>
                        </p:par>
                      </p:childTnLst>
                    </p:cTn>
                  </p:par>
                  <p:par>
                    <p:cTn id="47" fill="hold" nodeType="clickPar">
                      <p:stCondLst>
                        <p:cond delay="indefinite"/>
                      </p:stCondLst>
                      <p:childTnLst>
                        <p:par>
                          <p:cTn id="48" fill="hold" nodeType="after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wipe(left)">
                                      <p:cBhvr>
                                        <p:cTn id="5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37" grpId="0" animBg="1"/>
      <p:bldP spid="25" grpId="0" animBg="1"/>
      <p:bldP spid="27"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268288"/>
            <a:ext cx="5341938" cy="593725"/>
            <a:chOff x="230" y="242"/>
            <a:chExt cx="8412" cy="935"/>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0"/>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3</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103" name="文本框 1"/>
            <p:cNvSpPr txBox="1"/>
            <p:nvPr/>
          </p:nvSpPr>
          <p:spPr>
            <a:xfrm>
              <a:off x="1485" y="242"/>
              <a:ext cx="2062" cy="7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mn-ea"/>
                </a:rPr>
                <a:t>课堂作业</a:t>
              </a: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19458" name="TextBox 1"/>
          <p:cNvSpPr txBox="1">
            <a:spLocks noChangeArrowheads="1"/>
          </p:cNvSpPr>
          <p:nvPr/>
        </p:nvSpPr>
        <p:spPr bwMode="auto">
          <a:xfrm>
            <a:off x="395288" y="1101725"/>
            <a:ext cx="8218488" cy="3192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eaLnBrk="0" hangingPunct="0">
              <a:defRPr>
                <a:solidFill>
                  <a:schemeClr val="tx1"/>
                </a:solidFill>
                <a:latin typeface="Calibri"/>
                <a:ea typeface="宋体" pitchFamily="2" charset="-122"/>
              </a:defRPr>
            </a:lvl1pPr>
            <a:lvl2pPr marL="742950" indent="-285750" eaLnBrk="0" hangingPunct="0">
              <a:defRPr>
                <a:solidFill>
                  <a:schemeClr val="tx1"/>
                </a:solidFill>
                <a:latin typeface="Calibri"/>
                <a:ea typeface="宋体" pitchFamily="2" charset="-122"/>
              </a:defRPr>
            </a:lvl2pPr>
            <a:lvl3pPr marL="1143000" indent="-228600" eaLnBrk="0" hangingPunct="0">
              <a:defRPr>
                <a:solidFill>
                  <a:schemeClr val="tx1"/>
                </a:solidFill>
                <a:latin typeface="Calibri"/>
                <a:ea typeface="宋体" pitchFamily="2" charset="-122"/>
              </a:defRPr>
            </a:lvl3pPr>
            <a:lvl4pPr marL="1600200" indent="-228600" eaLnBrk="0" hangingPunct="0">
              <a:defRPr>
                <a:solidFill>
                  <a:schemeClr val="tx1"/>
                </a:solidFill>
                <a:latin typeface="Calibri"/>
                <a:ea typeface="宋体" pitchFamily="2" charset="-122"/>
              </a:defRPr>
            </a:lvl4pPr>
            <a:lvl5pPr marL="2057400" indent="-228600" eaLnBrk="0" hangingPunct="0">
              <a:defRPr>
                <a:solidFill>
                  <a:schemeClr val="tx1"/>
                </a:solidFill>
                <a:latin typeface="Calibri"/>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9pPr>
          </a:lstStyle>
          <a:p>
            <a:pPr marL="0" marR="0" lvl="0" indent="0" algn="l" defTabSz="914400" rtl="0" eaLnBrk="1" hangingPunct="1">
              <a:lnSpc>
                <a:spcPct val="120000"/>
              </a:lnSpc>
              <a:spcBef>
                <a:spcPct val="0"/>
              </a:spcBef>
              <a:spcAft>
                <a:spcPct val="0"/>
              </a:spcAft>
              <a:buClrTx/>
              <a:buSzTx/>
              <a:buFont typeface="Arial" pitchFamily="34" charset="0"/>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1</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.如图是某开发区使用的“风光互补”景观照明灯。它“头顶”小风扇，“肩扛”光电池板，“腰挎”蓄电池。下列解释合理的是</a:t>
            </a: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　　</a:t>
            </a:r>
            <a:r>
              <a:rPr kumimoji="0" lang="en-US" altLang="zh-CN"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p>
          <a:p>
            <a:pPr marL="0" marR="0" lvl="0" indent="0" algn="l" defTabSz="914400" rtl="0" eaLnBrk="1" hangingPunct="1">
              <a:lnSpc>
                <a:spcPct val="120000"/>
              </a:lnSpc>
              <a:spcBef>
                <a:spcPct val="0"/>
              </a:spcBef>
              <a:spcAft>
                <a:spcPct val="0"/>
              </a:spcAft>
              <a:buClrTx/>
              <a:buSzTx/>
              <a:buFont typeface="Arial" pitchFamily="34" charset="0"/>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.光电池板是将电能转化为光能</a:t>
            </a:r>
          </a:p>
          <a:p>
            <a:pPr marL="0" marR="0" lvl="0" indent="0" algn="l" defTabSz="914400" rtl="0" eaLnBrk="1" hangingPunct="1">
              <a:lnSpc>
                <a:spcPct val="120000"/>
              </a:lnSpc>
              <a:spcBef>
                <a:spcPct val="0"/>
              </a:spcBef>
              <a:spcAft>
                <a:spcPct val="0"/>
              </a:spcAft>
              <a:buClrTx/>
              <a:buSzTx/>
              <a:buFont typeface="Arial" pitchFamily="34" charset="0"/>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B</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.照明灯是将内能转化为电能</a:t>
            </a:r>
          </a:p>
          <a:p>
            <a:pPr marL="0" marR="0" lvl="0" indent="0" algn="l" defTabSz="914400" rtl="0" eaLnBrk="1" hangingPunct="1">
              <a:lnSpc>
                <a:spcPct val="120000"/>
              </a:lnSpc>
              <a:spcBef>
                <a:spcPct val="0"/>
              </a:spcBef>
              <a:spcAft>
                <a:spcPct val="0"/>
              </a:spcAft>
              <a:buClrTx/>
              <a:buSzTx/>
              <a:buFont typeface="Arial" pitchFamily="34" charset="0"/>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C</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.小风扇利用风力发电，将机械能转化为电能</a:t>
            </a:r>
          </a:p>
          <a:p>
            <a:pPr marL="0" marR="0" lvl="0" indent="0" algn="l" defTabSz="914400" rtl="0" eaLnBrk="1" hangingPunct="1">
              <a:lnSpc>
                <a:spcPct val="120000"/>
              </a:lnSpc>
              <a:spcBef>
                <a:spcPct val="0"/>
              </a:spcBef>
              <a:spcAft>
                <a:spcPct val="0"/>
              </a:spcAft>
              <a:buClrTx/>
              <a:buSzTx/>
              <a:buFont typeface="Arial" pitchFamily="34" charset="0"/>
              <a:buNone/>
              <a:defRPr/>
            </a:pPr>
            <a:r>
              <a:rPr kumimoji="0" lang="en-US" altLang="zh-CN"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D</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.蓄电池夜晚放电时，将电能转化为</a:t>
            </a:r>
            <a:r>
              <a:rPr kumimoji="0" lang="zh-CN" altLang="en-US" sz="24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化学能</a:t>
            </a:r>
            <a:endPar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endParaRPr>
          </a:p>
        </p:txBody>
      </p:sp>
      <p:sp>
        <p:nvSpPr>
          <p:cNvPr id="4" name="矩形 3"/>
          <p:cNvSpPr/>
          <p:nvPr/>
        </p:nvSpPr>
        <p:spPr>
          <a:xfrm>
            <a:off x="2208213" y="2066925"/>
            <a:ext cx="720725" cy="461963"/>
          </a:xfrm>
          <a:prstGeom prst="rect">
            <a:avLst/>
          </a:prstGeom>
          <a:noFill/>
          <a:ln w="9525">
            <a:noFill/>
          </a:ln>
        </p:spPr>
        <p:txBody>
          <a:bodyPr>
            <a:spAutoFit/>
          </a:bodyPr>
          <a:lstStyle/>
          <a:p>
            <a:r>
              <a:rPr lang="en-US" altLang="zh-CN" sz="2400" b="1">
                <a:solidFill>
                  <a:srgbClr val="FF0000"/>
                </a:solidFill>
                <a:latin typeface="Times New Roman" panose="02020603050405020304" pitchFamily="18" charset="0"/>
                <a:cs typeface="Times New Roman" panose="02020603050405020304" pitchFamily="18" charset="0"/>
              </a:rPr>
              <a:t>C</a:t>
            </a:r>
            <a:endParaRPr lang="zh-CN" altLang="en-US" sz="2400" b="1">
              <a:solidFill>
                <a:srgbClr val="FF0000"/>
              </a:solidFill>
              <a:latin typeface="Times New Roman" pitchFamily="18" charset="0"/>
              <a:ea typeface="Times New Roman" pitchFamily="18" charset="0"/>
            </a:endParaRPr>
          </a:p>
        </p:txBody>
      </p:sp>
      <p:pic>
        <p:nvPicPr>
          <p:cNvPr id="21509" name="Picture 8" descr="W4"/>
          <p:cNvPicPr>
            <a:picLocks noChangeAspect="1"/>
          </p:cNvPicPr>
          <p:nvPr/>
        </p:nvPicPr>
        <p:blipFill>
          <a:blip r:embed="rId2">
            <a:clrChange>
              <a:clrFrom>
                <a:srgbClr val="FFFFFF"/>
              </a:clrFrom>
              <a:clrTo>
                <a:srgbClr val="FFFFFF">
                  <a:alpha val="0"/>
                </a:srgbClr>
              </a:clrTo>
            </a:clrChange>
          </a:blip>
          <a:stretch>
            <a:fillRect/>
          </a:stretch>
        </p:blipFill>
        <p:spPr>
          <a:xfrm>
            <a:off x="6793230" y="2159000"/>
            <a:ext cx="1903730" cy="2263140"/>
          </a:xfrm>
          <a:prstGeom prst="rect">
            <a:avLst/>
          </a:prstGeom>
          <a:noFill/>
          <a:ln w="9525">
            <a:noFill/>
          </a:ln>
        </p:spPr>
      </p:pic>
    </p:spTree>
    <p:extLst>
      <p:ext uri="{BB962C8B-B14F-4D97-AF65-F5344CB8AC3E}">
        <p14:creationId xmlns:p14="http://schemas.microsoft.com/office/powerpoint/2010/main" val="3636451146"/>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Box 1"/>
          <p:cNvSpPr txBox="1">
            <a:spLocks noChangeArrowheads="1"/>
          </p:cNvSpPr>
          <p:nvPr/>
        </p:nvSpPr>
        <p:spPr bwMode="auto">
          <a:xfrm>
            <a:off x="385763" y="466725"/>
            <a:ext cx="8218488" cy="3091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33400" indent="-533400" eaLnBrk="0" hangingPunct="0">
              <a:defRPr>
                <a:solidFill>
                  <a:schemeClr val="tx1"/>
                </a:solidFill>
                <a:latin typeface="Calibri"/>
                <a:ea typeface="宋体" pitchFamily="2" charset="-122"/>
              </a:defRPr>
            </a:lvl1pPr>
            <a:lvl2pPr marL="742950" indent="-285750" eaLnBrk="0" hangingPunct="0">
              <a:defRPr>
                <a:solidFill>
                  <a:schemeClr val="tx1"/>
                </a:solidFill>
                <a:latin typeface="Calibri"/>
                <a:ea typeface="宋体" pitchFamily="2" charset="-122"/>
              </a:defRPr>
            </a:lvl2pPr>
            <a:lvl3pPr marL="1143000" indent="-228600" eaLnBrk="0" hangingPunct="0">
              <a:defRPr>
                <a:solidFill>
                  <a:schemeClr val="tx1"/>
                </a:solidFill>
                <a:latin typeface="Calibri"/>
                <a:ea typeface="宋体" pitchFamily="2" charset="-122"/>
              </a:defRPr>
            </a:lvl3pPr>
            <a:lvl4pPr marL="1600200" indent="-228600" eaLnBrk="0" hangingPunct="0">
              <a:defRPr>
                <a:solidFill>
                  <a:schemeClr val="tx1"/>
                </a:solidFill>
                <a:latin typeface="Calibri"/>
                <a:ea typeface="宋体" pitchFamily="2" charset="-122"/>
              </a:defRPr>
            </a:lvl4pPr>
            <a:lvl5pPr marL="2057400" indent="-228600" eaLnBrk="0" hangingPunct="0">
              <a:defRPr>
                <a:solidFill>
                  <a:schemeClr val="tx1"/>
                </a:solidFill>
                <a:latin typeface="Calibri"/>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a:ea typeface="宋体" pitchFamily="2" charset="-122"/>
              </a:defRPr>
            </a:lvl9pPr>
          </a:lstStyle>
          <a:p>
            <a:pPr marL="0" marR="0" lvl="0" indent="0" algn="l" defTabSz="914400" rtl="0" eaLnBrk="1" hangingPunct="1">
              <a:lnSpc>
                <a:spcPct val="150000"/>
              </a:lnSpc>
              <a:spcBef>
                <a:spcPct val="0"/>
              </a:spcBef>
              <a:spcAft>
                <a:spcPct val="0"/>
              </a:spcAft>
              <a:buClrTx/>
              <a:buSzTx/>
              <a:buFont typeface="Arial" pitchFamily="34" charset="0"/>
              <a:buNone/>
              <a:defRPr/>
            </a:pPr>
            <a:r>
              <a:rPr kumimoji="0" 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2.</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在国家“光伏扶贫”项目中，小明家安装了太阳能发电系统，白天太阳能电池板发电，向电网提供电能，此过程中太阳能转化为</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________</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能；中午时段，太阳能电池板的输出电压为</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500 V</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，输出电流为</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20 A</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3 h</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可以为电网提供电能</a:t>
            </a:r>
            <a:r>
              <a:rPr kumimoji="0" lang="en-US" altLang="zh-CN"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______kW·h</a:t>
            </a:r>
            <a:r>
              <a:rPr kumimoji="0" lang="zh-CN" altLang="en-US" sz="2600" b="1" i="0" u="none" strike="noStrike" kern="1200" cap="none" spc="0" normalizeH="0" baseline="0" noProof="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rPr>
              <a:t>。</a:t>
            </a:r>
            <a:endParaRPr kumimoji="0" lang="zh-CN" altLang="en-US" sz="2600" b="1" i="0" u="none" strike="noStrike" kern="1200" cap="none" spc="0" normalizeH="0" baseline="0" noProof="0" smtClean="0">
              <a:ln>
                <a:noFill/>
              </a:ln>
              <a:solidFill>
                <a:schemeClr val="tx1"/>
              </a:solidFill>
              <a:effectLst/>
              <a:uLnTx/>
              <a:uFillTx/>
              <a:latin typeface="Times New Roman" panose="02020603050405020304" pitchFamily="18" charset="0"/>
              <a:ea typeface="宋体" pitchFamily="2" charset="-122"/>
              <a:cs typeface="Times New Roman" panose="02020603050405020304" pitchFamily="18" charset="0"/>
              <a:sym typeface="Times New Roman" panose="02020603050405020304" pitchFamily="18" charset="0"/>
            </a:endParaRPr>
          </a:p>
        </p:txBody>
      </p:sp>
      <p:sp>
        <p:nvSpPr>
          <p:cNvPr id="3" name="矩形 2"/>
          <p:cNvSpPr/>
          <p:nvPr/>
        </p:nvSpPr>
        <p:spPr>
          <a:xfrm>
            <a:off x="3811588" y="1766253"/>
            <a:ext cx="720725" cy="492125"/>
          </a:xfrm>
          <a:prstGeom prst="rect">
            <a:avLst/>
          </a:prstGeom>
          <a:noFill/>
          <a:ln w="9525">
            <a:noFill/>
          </a:ln>
        </p:spPr>
        <p:txBody>
          <a:bodyPr>
            <a:spAutoFit/>
          </a:bodyPr>
          <a:lstStyle/>
          <a:p>
            <a:r>
              <a:rPr lang="zh-CN" altLang="en-US" sz="2600" b="1">
                <a:solidFill>
                  <a:srgbClr val="FF0000"/>
                </a:solidFill>
                <a:latin typeface="Times New Roman" panose="02020603050405020304" pitchFamily="18" charset="0"/>
                <a:cs typeface="Times New Roman" panose="02020603050405020304" pitchFamily="18" charset="0"/>
              </a:rPr>
              <a:t>电</a:t>
            </a:r>
            <a:endParaRPr lang="zh-CN" altLang="en-US" sz="2600" b="1">
              <a:solidFill>
                <a:srgbClr val="FF0000"/>
              </a:solidFill>
              <a:latin typeface="Times New Roman" panose="02020603050405020304" pitchFamily="18" charset="0"/>
              <a:ea typeface="Times New Roman" panose="02020603050405020304" pitchFamily="18" charset="0"/>
            </a:endParaRPr>
          </a:p>
        </p:txBody>
      </p:sp>
      <p:sp>
        <p:nvSpPr>
          <p:cNvPr id="2" name="矩形 1"/>
          <p:cNvSpPr/>
          <p:nvPr/>
        </p:nvSpPr>
        <p:spPr>
          <a:xfrm>
            <a:off x="2643188" y="2982278"/>
            <a:ext cx="720725" cy="492125"/>
          </a:xfrm>
          <a:prstGeom prst="rect">
            <a:avLst/>
          </a:prstGeom>
          <a:noFill/>
          <a:ln w="9525">
            <a:noFill/>
          </a:ln>
        </p:spPr>
        <p:txBody>
          <a:bodyPr>
            <a:spAutoFit/>
          </a:bodyPr>
          <a:lstStyle/>
          <a:p>
            <a:r>
              <a:rPr lang="en-US" altLang="zh-CN" sz="2600" b="1">
                <a:solidFill>
                  <a:srgbClr val="FF0000"/>
                </a:solidFill>
                <a:latin typeface="Times New Roman" panose="02020603050405020304" pitchFamily="18" charset="0"/>
                <a:cs typeface="Times New Roman" panose="02020603050405020304" pitchFamily="18" charset="0"/>
              </a:rPr>
              <a:t>30</a:t>
            </a:r>
            <a:endParaRPr lang="zh-CN" altLang="en-US" sz="2600" b="1">
              <a:solidFill>
                <a:srgbClr val="FF0000"/>
              </a:solidFill>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711478554"/>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p:cNvPicPr>
          <p:nvPr/>
        </p:nvPicPr>
        <p:blipFill>
          <a:blip r:embed="rId2"/>
          <a:stretch>
            <a:fillRect/>
          </a:stretch>
        </p:blipFill>
        <p:spPr>
          <a:xfrm>
            <a:off x="209550" y="361950"/>
            <a:ext cx="5402263" cy="3009900"/>
          </a:xfrm>
          <a:prstGeom prst="rect">
            <a:avLst/>
          </a:prstGeom>
          <a:noFill/>
          <a:ln w="9525">
            <a:noFill/>
          </a:ln>
        </p:spPr>
      </p:pic>
      <p:sp>
        <p:nvSpPr>
          <p:cNvPr id="7171" name="TextBox 3"/>
          <p:cNvSpPr txBox="1"/>
          <p:nvPr/>
        </p:nvSpPr>
        <p:spPr>
          <a:xfrm>
            <a:off x="1901825" y="3806825"/>
            <a:ext cx="2017713" cy="460375"/>
          </a:xfrm>
          <a:prstGeom prst="rect">
            <a:avLst/>
          </a:prstGeom>
          <a:noFill/>
          <a:ln w="9525">
            <a:noFill/>
          </a:ln>
        </p:spPr>
        <p:txBody>
          <a:bodyPr>
            <a:spAutoFit/>
          </a:bodyPr>
          <a:lstStyle/>
          <a:p>
            <a:pPr eaLnBrk="1" hangingPunct="1"/>
            <a:r>
              <a:rPr lang="zh-CN" altLang="en-US" sz="2400" b="1">
                <a:latin typeface="Arial" pitchFamily="34" charset="0"/>
                <a:ea typeface="黑体" panose="02010609060101010101" pitchFamily="49" charset="-122"/>
              </a:rPr>
              <a:t>风力发电厂</a:t>
            </a:r>
          </a:p>
        </p:txBody>
      </p:sp>
      <p:sp>
        <p:nvSpPr>
          <p:cNvPr id="7172" name="TextBox 7"/>
          <p:cNvSpPr txBox="1"/>
          <p:nvPr/>
        </p:nvSpPr>
        <p:spPr>
          <a:xfrm>
            <a:off x="5986463" y="1108075"/>
            <a:ext cx="2460625" cy="461963"/>
          </a:xfrm>
          <a:prstGeom prst="rect">
            <a:avLst/>
          </a:prstGeom>
          <a:noFill/>
          <a:ln w="9525">
            <a:noFill/>
          </a:ln>
        </p:spPr>
        <p:txBody>
          <a:bodyPr>
            <a:spAutoFit/>
          </a:bodyPr>
          <a:lstStyle/>
          <a:p>
            <a:pPr eaLnBrk="1" hangingPunct="1"/>
            <a:r>
              <a:rPr lang="zh-CN" altLang="en-US" sz="2400" b="1">
                <a:latin typeface="Arial" pitchFamily="34" charset="0"/>
                <a:ea typeface="黑体" panose="02010609060101010101" pitchFamily="49" charset="-122"/>
              </a:rPr>
              <a:t>各种各样的电池</a:t>
            </a:r>
          </a:p>
        </p:txBody>
      </p:sp>
      <p:pic>
        <p:nvPicPr>
          <p:cNvPr id="7173" name="Picture 6" descr="E:\R九物上\上课未整理\第十五章 电流和电路\第2节 电流和电路\教材图片\图15.2-4 各种电池.jpg"/>
          <p:cNvPicPr>
            <a:picLocks noChangeAspect="1"/>
          </p:cNvPicPr>
          <p:nvPr/>
        </p:nvPicPr>
        <p:blipFill>
          <a:blip r:embed="rId3">
            <a:clrChange>
              <a:clrFrom>
                <a:srgbClr val="FFFFFF"/>
              </a:clrFrom>
              <a:clrTo>
                <a:srgbClr val="FFFFFF">
                  <a:alpha val="0"/>
                </a:srgbClr>
              </a:clrTo>
            </a:clrChange>
          </a:blip>
          <a:stretch>
            <a:fillRect/>
          </a:stretch>
        </p:blipFill>
        <p:spPr>
          <a:xfrm>
            <a:off x="4311650" y="1952625"/>
            <a:ext cx="4438650" cy="2847975"/>
          </a:xfrm>
          <a:prstGeom prst="rect">
            <a:avLst/>
          </a:prstGeom>
          <a:noFill/>
          <a:ln w="9525">
            <a:noFill/>
          </a:ln>
        </p:spPr>
      </p:pic>
    </p:spTree>
    <p:extLst>
      <p:ext uri="{BB962C8B-B14F-4D97-AF65-F5344CB8AC3E}">
        <p14:creationId xmlns:p14="http://schemas.microsoft.com/office/powerpoint/2010/main" val="300212827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with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wipe(down)">
                                      <p:cBhvr>
                                        <p:cTn id="7" dur="500"/>
                                        <p:tgtEl>
                                          <p:spTgt spid="717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171"/>
                                        </p:tgtEl>
                                        <p:attrNameLst>
                                          <p:attrName>style.visibility</p:attrName>
                                        </p:attrNameLst>
                                      </p:cBhvr>
                                      <p:to>
                                        <p:strVal val="visible"/>
                                      </p:to>
                                    </p:set>
                                    <p:animEffect transition="in" filter="wipe(down)">
                                      <p:cBhvr>
                                        <p:cTn id="10" dur="500"/>
                                        <p:tgtEl>
                                          <p:spTgt spid="7171"/>
                                        </p:tgtEl>
                                      </p:cBhvr>
                                    </p:animEffect>
                                  </p:childTnLst>
                                </p:cTn>
                              </p:par>
                            </p:childTnLst>
                          </p:cTn>
                        </p:par>
                      </p:childTnLst>
                    </p:cTn>
                  </p:par>
                  <p:par>
                    <p:cTn id="11" fill="hold" nodeType="clickPar">
                      <p:stCondLst>
                        <p:cond delay="indefinite"/>
                        <p:cond evt="onBegin" delay="0">
                          <p:tn val="10"/>
                        </p:cond>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7173"/>
                                        </p:tgtEl>
                                        <p:attrNameLst>
                                          <p:attrName>style.visibility</p:attrName>
                                        </p:attrNameLst>
                                      </p:cBhvr>
                                      <p:to>
                                        <p:strVal val="visible"/>
                                      </p:to>
                                    </p:set>
                                    <p:animEffect transition="in" filter="wipe(down)">
                                      <p:cBhvr>
                                        <p:cTn id="15" dur="500"/>
                                        <p:tgtEl>
                                          <p:spTgt spid="7173"/>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7172"/>
                                        </p:tgtEl>
                                        <p:attrNameLst>
                                          <p:attrName>style.visibility</p:attrName>
                                        </p:attrNameLst>
                                      </p:cBhvr>
                                      <p:to>
                                        <p:strVal val="visible"/>
                                      </p:to>
                                    </p:set>
                                    <p:animEffect transition="in" filter="wipe(down)">
                                      <p:cBhvr>
                                        <p:cTn id="18" dur="500"/>
                                        <p:tgtEl>
                                          <p:spTgt spid="71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1" grpId="0"/>
      <p:bldP spid="717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03250" y="488950"/>
            <a:ext cx="7829550" cy="11303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3.</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一个小灯泡的两端加</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2.5V</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电压时电流是</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0.3A</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，它在这种情况下通电</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2min</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，电流做了多少功？消耗的电能是多少？</a:t>
            </a:r>
          </a:p>
        </p:txBody>
      </p:sp>
      <p:sp>
        <p:nvSpPr>
          <p:cNvPr id="4" name="矩形 3"/>
          <p:cNvSpPr/>
          <p:nvPr/>
        </p:nvSpPr>
        <p:spPr>
          <a:xfrm>
            <a:off x="704850" y="1901825"/>
            <a:ext cx="7600950" cy="11303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lt"/>
                <a:ea typeface="+mj-ea"/>
                <a:cs typeface="+mn-cs"/>
              </a:rPr>
              <a:t>解：电功</a:t>
            </a:r>
            <a:r>
              <a:rPr kumimoji="0" lang="en-US" altLang="zh-CN" sz="2400" b="1" i="1" u="none" strike="noStrike" kern="1200" cap="none" spc="0" normalizeH="0" baseline="0" noProof="0">
                <a:ln>
                  <a:noFill/>
                </a:ln>
                <a:solidFill>
                  <a:srgbClr val="FF0000"/>
                </a:solidFill>
                <a:effectLst/>
                <a:uLnTx/>
                <a:uFillTx/>
                <a:latin typeface="+mn-lt"/>
                <a:ea typeface="+mj-ea"/>
                <a:cs typeface="+mn-cs"/>
              </a:rPr>
              <a:t>W</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1" u="none" strike="noStrike" kern="1200" cap="none" spc="0" normalizeH="0" baseline="0" noProof="0" err="1">
                <a:ln>
                  <a:noFill/>
                </a:ln>
                <a:solidFill>
                  <a:srgbClr val="FF0000"/>
                </a:solidFill>
                <a:effectLst/>
                <a:uLnTx/>
                <a:uFillTx/>
                <a:latin typeface="+mn-lt"/>
                <a:ea typeface="+mj-ea"/>
                <a:cs typeface="+mn-cs"/>
              </a:rPr>
              <a:t>UIt</a:t>
            </a:r>
            <a:r>
              <a:rPr kumimoji="0" lang="en-US" altLang="zh-CN" sz="2400" b="1" i="0" u="none" strike="noStrike" kern="1200" cap="none" spc="0" normalizeH="0" baseline="0" noProof="0">
                <a:ln>
                  <a:noFill/>
                </a:ln>
                <a:solidFill>
                  <a:srgbClr val="FF0000"/>
                </a:solidFill>
                <a:effectLst/>
                <a:uLnTx/>
                <a:uFillTx/>
                <a:latin typeface="+mn-lt"/>
                <a:ea typeface="+mj-ea"/>
                <a:cs typeface="+mn-cs"/>
              </a:rPr>
              <a:t>=2.5V×0.3A×120s=90J</a:t>
            </a:r>
            <a:r>
              <a:rPr kumimoji="0" lang="zh-CN" altLang="en-US" sz="2400" b="1" i="0" u="none" strike="noStrike" kern="1200" cap="none" spc="0" normalizeH="0" baseline="0" noProof="0">
                <a:ln>
                  <a:noFill/>
                </a:ln>
                <a:solidFill>
                  <a:srgbClr val="FF0000"/>
                </a:solidFill>
                <a:effectLst/>
                <a:uLnTx/>
                <a:uFillTx/>
                <a:latin typeface="+mn-lt"/>
                <a:ea typeface="+mj-ea"/>
                <a:cs typeface="+mn-cs"/>
              </a:rPr>
              <a:t>，电流做了</a:t>
            </a:r>
            <a:r>
              <a:rPr kumimoji="0" lang="en-US" altLang="zh-CN" sz="2400" b="1" i="0" u="none" strike="noStrike" kern="1200" cap="none" spc="0" normalizeH="0" baseline="0" noProof="0">
                <a:ln>
                  <a:noFill/>
                </a:ln>
                <a:solidFill>
                  <a:srgbClr val="FF0000"/>
                </a:solidFill>
                <a:effectLst/>
                <a:uLnTx/>
                <a:uFillTx/>
                <a:latin typeface="+mn-lt"/>
                <a:ea typeface="+mj-ea"/>
                <a:cs typeface="+mn-cs"/>
              </a:rPr>
              <a:t>90J</a:t>
            </a:r>
            <a:r>
              <a:rPr kumimoji="0" lang="zh-CN" altLang="en-US" sz="2400" b="1" i="0" u="none" strike="noStrike" kern="1200" cap="none" spc="0" normalizeH="0" baseline="0" noProof="0">
                <a:ln>
                  <a:noFill/>
                </a:ln>
                <a:solidFill>
                  <a:srgbClr val="FF0000"/>
                </a:solidFill>
                <a:effectLst/>
                <a:uLnTx/>
                <a:uFillTx/>
                <a:latin typeface="+mn-lt"/>
                <a:ea typeface="+mj-ea"/>
                <a:cs typeface="+mn-cs"/>
              </a:rPr>
              <a:t>的功，消耗的电能为</a:t>
            </a:r>
            <a:r>
              <a:rPr kumimoji="0" lang="en-US" altLang="zh-CN" sz="2400" b="1" i="0" u="none" strike="noStrike" kern="1200" cap="none" spc="0" normalizeH="0" baseline="0" noProof="0">
                <a:ln>
                  <a:noFill/>
                </a:ln>
                <a:solidFill>
                  <a:srgbClr val="FF0000"/>
                </a:solidFill>
                <a:effectLst/>
                <a:uLnTx/>
                <a:uFillTx/>
                <a:latin typeface="+mn-lt"/>
                <a:ea typeface="+mj-ea"/>
                <a:cs typeface="+mn-cs"/>
              </a:rPr>
              <a:t>90J.</a:t>
            </a:r>
            <a:endParaRPr kumimoji="0" lang="zh-CN" altLang="en-US" sz="2400" b="1" i="0" u="none" strike="noStrike" kern="1200" cap="none" spc="0" normalizeH="0" baseline="0" noProof="0">
              <a:ln>
                <a:noFill/>
              </a:ln>
              <a:solidFill>
                <a:srgbClr val="FF0000"/>
              </a:solidFill>
              <a:effectLst/>
              <a:uLnTx/>
              <a:uFillTx/>
              <a:latin typeface="+mn-lt"/>
              <a:ea typeface="+mj-ea"/>
              <a:cs typeface="+mn-cs"/>
            </a:endParaRPr>
          </a:p>
        </p:txBody>
      </p:sp>
    </p:spTree>
    <p:extLst>
      <p:ext uri="{BB962C8B-B14F-4D97-AF65-F5344CB8AC3E}">
        <p14:creationId xmlns:p14="http://schemas.microsoft.com/office/powerpoint/2010/main" val="1833643905"/>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36588" y="558800"/>
            <a:ext cx="7829550" cy="113030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4.</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有一块手机用的锂电池，上面标明电压为</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3.7V</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，容量为</a:t>
            </a:r>
            <a:r>
              <a:rPr kumimoji="0" lang="en-US" altLang="zh-CN"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1130mA·h</a:t>
            </a:r>
            <a:r>
              <a:rPr kumimoji="0" lang="zh-CN" altLang="en-US" sz="2400" b="1" i="0" u="none" strike="noStrike" kern="1200" cap="none" spc="0" normalizeH="0" baseline="0" noProof="0">
                <a:ln>
                  <a:noFill/>
                </a:ln>
                <a:solidFill>
                  <a:schemeClr val="tx1"/>
                </a:solidFill>
                <a:effectLst/>
                <a:uLnTx/>
                <a:uFillTx/>
                <a:latin typeface="+mn-lt"/>
                <a:ea typeface="黑体" panose="02010609060101010101" pitchFamily="49" charset="-122"/>
                <a:cs typeface="+mn-cs"/>
              </a:rPr>
              <a:t>，它充满电后，大约储存了多少电能？</a:t>
            </a:r>
          </a:p>
        </p:txBody>
      </p:sp>
      <p:sp>
        <p:nvSpPr>
          <p:cNvPr id="4" name="矩形 3"/>
          <p:cNvSpPr/>
          <p:nvPr/>
        </p:nvSpPr>
        <p:spPr>
          <a:xfrm>
            <a:off x="639763" y="1935163"/>
            <a:ext cx="8232775" cy="1200150"/>
          </a:xfrm>
          <a:prstGeom prst="rect">
            <a:avLst/>
          </a:prstGeom>
        </p:spPr>
        <p:txBody>
          <a:bodyPr>
            <a:spAutoFit/>
          </a:body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lt"/>
                <a:ea typeface="+mj-ea"/>
                <a:cs typeface="+mn-cs"/>
              </a:rPr>
              <a:t>解：容量</a:t>
            </a:r>
            <a:r>
              <a:rPr kumimoji="0" lang="en-US" altLang="zh-CN" sz="2400" b="1" i="0" u="none" strike="noStrike" kern="1200" cap="none" spc="0" normalizeH="0" baseline="0" noProof="0">
                <a:ln>
                  <a:noFill/>
                </a:ln>
                <a:solidFill>
                  <a:srgbClr val="FF0000"/>
                </a:solidFill>
                <a:effectLst/>
                <a:uLnTx/>
                <a:uFillTx/>
                <a:latin typeface="+mn-lt"/>
                <a:ea typeface="+mj-ea"/>
                <a:cs typeface="+mn-cs"/>
              </a:rPr>
              <a:t>1130mA·h</a:t>
            </a:r>
            <a:r>
              <a:rPr kumimoji="0" lang="zh-CN" altLang="en-US" sz="2400" b="1" i="0" u="none" strike="noStrike" kern="1200" cap="none" spc="0" normalizeH="0" baseline="0" noProof="0">
                <a:ln>
                  <a:noFill/>
                </a:ln>
                <a:solidFill>
                  <a:srgbClr val="FF0000"/>
                </a:solidFill>
                <a:effectLst/>
                <a:uLnTx/>
                <a:uFillTx/>
                <a:latin typeface="+mn-lt"/>
                <a:ea typeface="+mj-ea"/>
                <a:cs typeface="+mn-cs"/>
              </a:rPr>
              <a:t>表示</a:t>
            </a:r>
            <a:r>
              <a:rPr kumimoji="0" lang="en-US" altLang="zh-CN" sz="2400" b="1" i="1" u="none" strike="noStrike" kern="1200" cap="none" spc="0" normalizeH="0" baseline="0" noProof="0">
                <a:ln>
                  <a:noFill/>
                </a:ln>
                <a:solidFill>
                  <a:srgbClr val="FF0000"/>
                </a:solidFill>
                <a:effectLst/>
                <a:uLnTx/>
                <a:uFillTx/>
                <a:latin typeface="+mn-lt"/>
                <a:ea typeface="+mj-ea"/>
                <a:cs typeface="+mn-cs"/>
              </a:rPr>
              <a:t>I</a:t>
            </a:r>
            <a:r>
              <a:rPr kumimoji="0" lang="en-US" altLang="zh-CN" sz="2400" b="1" i="0" u="none" strike="noStrike" kern="1200" cap="none" spc="0" normalizeH="0" baseline="0" noProof="0">
                <a:ln>
                  <a:noFill/>
                </a:ln>
                <a:solidFill>
                  <a:srgbClr val="FF0000"/>
                </a:solidFill>
                <a:effectLst/>
                <a:uLnTx/>
                <a:uFillTx/>
                <a:latin typeface="+mn-lt"/>
                <a:ea typeface="+mj-ea"/>
                <a:cs typeface="+mn-cs"/>
              </a:rPr>
              <a:t>=1130mA=1.13A</a:t>
            </a:r>
            <a:r>
              <a:rPr kumimoji="0" lang="zh-CN" altLang="en-US" sz="2400" b="1" i="0" u="none" strike="noStrike" kern="1200" cap="none" spc="0" normalizeH="0" baseline="0" noProof="0">
                <a:ln>
                  <a:noFill/>
                </a:ln>
                <a:solidFill>
                  <a:srgbClr val="FF0000"/>
                </a:solidFill>
                <a:effectLst/>
                <a:uLnTx/>
                <a:uFillTx/>
                <a:latin typeface="+mn-lt"/>
                <a:ea typeface="+mj-ea"/>
                <a:cs typeface="+mn-cs"/>
              </a:rPr>
              <a:t>时，</a:t>
            </a:r>
            <a:r>
              <a:rPr kumimoji="0" lang="en-US" altLang="zh-CN" sz="2400" b="1" i="1" u="none" strike="noStrike" kern="1200" cap="none" spc="0" normalizeH="0" baseline="0" noProof="0">
                <a:ln>
                  <a:noFill/>
                </a:ln>
                <a:solidFill>
                  <a:srgbClr val="FF0000"/>
                </a:solidFill>
                <a:effectLst/>
                <a:uLnTx/>
                <a:uFillTx/>
                <a:latin typeface="+mn-lt"/>
                <a:ea typeface="+mj-ea"/>
                <a:cs typeface="+mn-cs"/>
              </a:rPr>
              <a:t>t</a:t>
            </a:r>
            <a:r>
              <a:rPr kumimoji="0" lang="en-US" altLang="zh-CN" sz="2400" b="1" i="0" u="none" strike="noStrike" kern="1200" cap="none" spc="0" normalizeH="0" baseline="0" noProof="0">
                <a:ln>
                  <a:noFill/>
                </a:ln>
                <a:solidFill>
                  <a:srgbClr val="FF0000"/>
                </a:solidFill>
                <a:effectLst/>
                <a:uLnTx/>
                <a:uFillTx/>
                <a:latin typeface="+mn-lt"/>
                <a:ea typeface="+mj-ea"/>
                <a:cs typeface="+mn-cs"/>
              </a:rPr>
              <a:t>=1h=3600s</a:t>
            </a:r>
            <a:r>
              <a:rPr kumimoji="0" lang="zh-CN" altLang="en-US" sz="2400" b="1" i="0" u="none" strike="noStrike" kern="1200" cap="none" spc="0" normalizeH="0" baseline="0" noProof="0">
                <a:ln>
                  <a:noFill/>
                </a:ln>
                <a:solidFill>
                  <a:srgbClr val="FF0000"/>
                </a:solidFill>
                <a:effectLst/>
                <a:uLnTx/>
                <a:uFillTx/>
                <a:latin typeface="+mn-lt"/>
                <a:ea typeface="+mj-ea"/>
                <a:cs typeface="+mn-cs"/>
              </a:rPr>
              <a:t>，</a:t>
            </a:r>
            <a:endParaRPr kumimoji="0" lang="en-US" altLang="zh-CN" sz="2400" b="1" i="0" u="none" strike="noStrike" kern="1200" cap="none" spc="0" normalizeH="0" baseline="0" noProof="0">
              <a:ln>
                <a:noFill/>
              </a:ln>
              <a:solidFill>
                <a:srgbClr val="FF0000"/>
              </a:solidFill>
              <a:effectLst/>
              <a:uLnTx/>
              <a:uFillTx/>
              <a:latin typeface="+mn-lt"/>
              <a:ea typeface="+mj-ea"/>
              <a:cs typeface="+mn-cs"/>
            </a:endParaRPr>
          </a:p>
          <a:p>
            <a:pPr marL="0" marR="0" lvl="0" indent="0" algn="l" defTabSz="9144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lt"/>
                <a:ea typeface="+mj-ea"/>
                <a:cs typeface="+mn-cs"/>
              </a:rPr>
              <a:t>所以储存的电能</a:t>
            </a:r>
            <a:r>
              <a:rPr kumimoji="0" lang="en-US" altLang="zh-CN" sz="2400" b="1" i="1" u="none" strike="noStrike" kern="1200" cap="none" spc="0" normalizeH="0" baseline="0" noProof="0">
                <a:ln>
                  <a:noFill/>
                </a:ln>
                <a:solidFill>
                  <a:srgbClr val="FF0000"/>
                </a:solidFill>
                <a:effectLst/>
                <a:uLnTx/>
                <a:uFillTx/>
                <a:latin typeface="+mn-lt"/>
                <a:ea typeface="+mj-ea"/>
                <a:cs typeface="+mn-cs"/>
              </a:rPr>
              <a:t>W</a:t>
            </a:r>
            <a:r>
              <a:rPr kumimoji="0" lang="en-US" altLang="zh-CN" sz="2400" b="1" i="0" u="none" strike="noStrike" kern="1200" cap="none" spc="0" normalizeH="0" baseline="0" noProof="0">
                <a:ln>
                  <a:noFill/>
                </a:ln>
                <a:solidFill>
                  <a:srgbClr val="FF0000"/>
                </a:solidFill>
                <a:effectLst/>
                <a:uLnTx/>
                <a:uFillTx/>
                <a:latin typeface="+mn-lt"/>
                <a:ea typeface="+mj-ea"/>
                <a:cs typeface="+mn-cs"/>
              </a:rPr>
              <a:t>=</a:t>
            </a:r>
            <a:r>
              <a:rPr kumimoji="0" lang="en-US" altLang="zh-CN" sz="2400" b="1" i="1" u="none" strike="noStrike" kern="1200" cap="none" spc="0" normalizeH="0" baseline="0" noProof="0" err="1">
                <a:ln>
                  <a:noFill/>
                </a:ln>
                <a:solidFill>
                  <a:srgbClr val="FF0000"/>
                </a:solidFill>
                <a:effectLst/>
                <a:uLnTx/>
                <a:uFillTx/>
                <a:latin typeface="+mn-lt"/>
                <a:ea typeface="+mj-ea"/>
                <a:cs typeface="+mn-cs"/>
              </a:rPr>
              <a:t>UIt</a:t>
            </a:r>
            <a:r>
              <a:rPr kumimoji="0" lang="en-US" altLang="zh-CN" sz="2400" b="1" i="0" u="none" strike="noStrike" kern="1200" cap="none" spc="0" normalizeH="0" baseline="0" noProof="0">
                <a:ln>
                  <a:noFill/>
                </a:ln>
                <a:solidFill>
                  <a:srgbClr val="FF0000"/>
                </a:solidFill>
                <a:effectLst/>
                <a:uLnTx/>
                <a:uFillTx/>
                <a:latin typeface="+mn-lt"/>
                <a:ea typeface="+mj-ea"/>
                <a:cs typeface="+mn-cs"/>
              </a:rPr>
              <a:t>=3.7V×1.13A×3600s=15051.6J.</a:t>
            </a:r>
          </a:p>
        </p:txBody>
      </p:sp>
      <p:pic>
        <p:nvPicPr>
          <p:cNvPr id="6" name="New picture" hidden="1"/>
          <p:cNvPicPr/>
          <p:nvPr/>
        </p:nvPicPr>
        <p:blipFill>
          <a:blip r:embed="rId2"/>
          <a:stretch>
            <a:fillRect/>
          </a:stretch>
        </p:blipFill>
        <p:spPr>
          <a:xfrm>
            <a:off x="11493500" y="12509500"/>
            <a:ext cx="419100" cy="381000"/>
          </a:xfrm>
          <a:prstGeom prst="cube">
            <a:avLst/>
          </a:prstGeom>
        </p:spPr>
      </p:pic>
    </p:spTree>
    <p:extLst>
      <p:ext uri="{BB962C8B-B14F-4D97-AF65-F5344CB8AC3E}">
        <p14:creationId xmlns:p14="http://schemas.microsoft.com/office/powerpoint/2010/main" val="432536967"/>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ext Box 14"/>
          <p:cNvSpPr txBox="1"/>
          <p:nvPr/>
        </p:nvSpPr>
        <p:spPr>
          <a:xfrm>
            <a:off x="9483725" y="-585787"/>
            <a:ext cx="184150" cy="369887"/>
          </a:xfrm>
          <a:prstGeom prst="rect">
            <a:avLst/>
          </a:prstGeom>
          <a:noFill/>
          <a:ln w="9525">
            <a:noFill/>
          </a:ln>
        </p:spPr>
        <p:txBody>
          <a:bodyPr wrap="none" anchor="t">
            <a:spAutoFit/>
          </a:bodyPr>
          <a:lstStyle/>
          <a:p>
            <a:endParaRPr lang="zh-CN" altLang="en-US">
              <a:latin typeface="Arial" pitchFamily="34" charset="0"/>
              <a:ea typeface="黑体" pitchFamily="49" charset="-122"/>
            </a:endParaRPr>
          </a:p>
        </p:txBody>
      </p:sp>
      <p:sp>
        <p:nvSpPr>
          <p:cNvPr id="10242" name="矩形 4"/>
          <p:cNvSpPr/>
          <p:nvPr/>
        </p:nvSpPr>
        <p:spPr>
          <a:xfrm>
            <a:off x="431800" y="874713"/>
            <a:ext cx="4516438" cy="461962"/>
          </a:xfrm>
          <a:prstGeom prst="rect">
            <a:avLst/>
          </a:prstGeom>
          <a:gradFill rotWithShape="1">
            <a:gsLst>
              <a:gs pos="0">
                <a:srgbClr val="2C5D98">
                  <a:alpha val="100000"/>
                </a:srgbClr>
              </a:gs>
              <a:gs pos="80000">
                <a:srgbClr val="3C7BC7">
                  <a:alpha val="100000"/>
                </a:srgbClr>
              </a:gs>
              <a:gs pos="100000">
                <a:srgbClr val="3A7CCB">
                  <a:alpha val="100000"/>
                </a:srgbClr>
              </a:gs>
            </a:gsLst>
            <a:lin ang="5400000"/>
          </a:gradFill>
          <a:ln w="9525" cap="flat" cmpd="sng">
            <a:solidFill>
              <a:srgbClr val="4A7EBB"/>
            </a:solidFill>
            <a:prstDash val="solid"/>
            <a:miter/>
            <a:headEnd type="none" w="med" len="med"/>
            <a:tailEnd type="none" w="med" len="med"/>
          </a:ln>
          <a:effectLst>
            <a:outerShdw dist="23000" dir="5400000" algn="ctr" rotWithShape="0">
              <a:srgbClr val="000000">
                <a:alpha val="25000"/>
              </a:srgbClr>
            </a:outerShdw>
          </a:effectLst>
        </p:spPr>
        <p:txBody>
          <a:bodyPr wrap="none">
            <a:spAutoFit/>
          </a:bodyPr>
          <a:lstStyle/>
          <a:p>
            <a:pPr eaLnBrk="1" hangingPunct="1">
              <a:buFont typeface="Arial" pitchFamily="34" charset="0"/>
            </a:pPr>
            <a:r>
              <a:rPr lang="zh-CN" altLang="en-US" sz="2400" b="1">
                <a:solidFill>
                  <a:srgbClr val="FFFFFF"/>
                </a:solidFill>
                <a:latin typeface="Arial" pitchFamily="34" charset="0"/>
                <a:ea typeface="黑体" panose="02010609060101010101" pitchFamily="49" charset="-122"/>
              </a:rPr>
              <a:t>你知道这些电用到那里去了吗？</a:t>
            </a:r>
          </a:p>
        </p:txBody>
      </p:sp>
      <p:sp>
        <p:nvSpPr>
          <p:cNvPr id="18" name="矩形 17"/>
          <p:cNvSpPr/>
          <p:nvPr/>
        </p:nvSpPr>
        <p:spPr>
          <a:xfrm>
            <a:off x="431800" y="298450"/>
            <a:ext cx="1731963" cy="461963"/>
          </a:xfrm>
          <a:prstGeom prst="rect">
            <a:avLst/>
          </a:prstGeom>
          <a:solidFill>
            <a:srgbClr val="92D050"/>
          </a:solidFill>
          <a:ln>
            <a:solidFill>
              <a:schemeClr val="bg1"/>
            </a:solidFill>
          </a:ln>
        </p:spPr>
        <p:style>
          <a:lnRef idx="2">
            <a:schemeClr val="accent1"/>
          </a:lnRef>
          <a:fillRef idx="1">
            <a:schemeClr val="lt1"/>
          </a:fillRef>
          <a:effectRef idx="0">
            <a:schemeClr val="accent1"/>
          </a:effectRef>
          <a:fontRef idx="minor">
            <a:schemeClr val="dk1"/>
          </a:fontRef>
        </p:style>
        <p:txBody>
          <a:bodyPr wrap="none">
            <a:spAutoFit/>
          </a:bodyPr>
          <a:lstStyle/>
          <a:p>
            <a:pPr marL="0" marR="0" lvl="0" indent="0" algn="l"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2400" b="1" i="0" u="none" strike="noStrike" kern="1200" cap="none" spc="0" normalizeH="0" baseline="0" noProof="0">
                <a:ln>
                  <a:noFill/>
                </a:ln>
                <a:solidFill>
                  <a:schemeClr val="dk1"/>
                </a:solidFill>
                <a:effectLst/>
                <a:uLnTx/>
                <a:uFillTx/>
                <a:latin typeface="+mn-lt"/>
                <a:ea typeface="黑体" panose="02010609060101010101" pitchFamily="49" charset="-122"/>
                <a:cs typeface="+mn-cs"/>
              </a:rPr>
              <a:t>电能的利用</a:t>
            </a:r>
          </a:p>
        </p:txBody>
      </p:sp>
      <p:pic>
        <p:nvPicPr>
          <p:cNvPr id="27" name="Picture 15"/>
          <p:cNvPicPr>
            <a:picLocks noChangeAspect="1"/>
          </p:cNvPicPr>
          <p:nvPr/>
        </p:nvPicPr>
        <p:blipFill>
          <a:blip r:embed="rId2"/>
          <a:stretch>
            <a:fillRect/>
          </a:stretch>
        </p:blipFill>
        <p:spPr>
          <a:xfrm>
            <a:off x="794068" y="1838325"/>
            <a:ext cx="2351087" cy="1930400"/>
          </a:xfrm>
          <a:prstGeom prst="rect">
            <a:avLst/>
          </a:prstGeom>
          <a:noFill/>
          <a:ln w="9525">
            <a:noFill/>
          </a:ln>
        </p:spPr>
      </p:pic>
      <p:pic>
        <p:nvPicPr>
          <p:cNvPr id="28" name="Picture 17"/>
          <p:cNvPicPr>
            <a:picLocks noChangeAspect="1"/>
          </p:cNvPicPr>
          <p:nvPr/>
        </p:nvPicPr>
        <p:blipFill>
          <a:blip r:embed="rId3"/>
          <a:stretch>
            <a:fillRect/>
          </a:stretch>
        </p:blipFill>
        <p:spPr>
          <a:xfrm>
            <a:off x="3459480" y="1838325"/>
            <a:ext cx="2224088" cy="1949450"/>
          </a:xfrm>
          <a:prstGeom prst="rect">
            <a:avLst/>
          </a:prstGeom>
          <a:noFill/>
          <a:ln w="9525">
            <a:noFill/>
          </a:ln>
        </p:spPr>
      </p:pic>
      <p:pic>
        <p:nvPicPr>
          <p:cNvPr id="29" name="Picture 19"/>
          <p:cNvPicPr>
            <a:picLocks noChangeAspect="1"/>
          </p:cNvPicPr>
          <p:nvPr/>
        </p:nvPicPr>
        <p:blipFill>
          <a:blip r:embed="rId4"/>
          <a:stretch>
            <a:fillRect/>
          </a:stretch>
        </p:blipFill>
        <p:spPr>
          <a:xfrm>
            <a:off x="6683693" y="1695450"/>
            <a:ext cx="1500187" cy="2143125"/>
          </a:xfrm>
          <a:prstGeom prst="rect">
            <a:avLst/>
          </a:prstGeom>
          <a:noFill/>
          <a:ln w="9525">
            <a:noFill/>
          </a:ln>
        </p:spPr>
      </p:pic>
    </p:spTree>
    <p:extLst>
      <p:ext uri="{BB962C8B-B14F-4D97-AF65-F5344CB8AC3E}">
        <p14:creationId xmlns:p14="http://schemas.microsoft.com/office/powerpoint/2010/main" val="19452440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randombar(horizontal)">
                                      <p:cBhvr>
                                        <p:cTn id="7" dur="500"/>
                                        <p:tgtEl>
                                          <p:spTgt spid="1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barn(inVertical)">
                                      <p:cBhvr>
                                        <p:cTn id="12" dur="500"/>
                                        <p:tgtEl>
                                          <p:spTgt spid="10242"/>
                                        </p:tgtEl>
                                      </p:cBhvr>
                                    </p:animEffect>
                                  </p:childTnLst>
                                </p:cTn>
                              </p:par>
                            </p:childTnLst>
                          </p:cTn>
                        </p:par>
                      </p:childTnLst>
                    </p:cTn>
                  </p:par>
                  <p:par>
                    <p:cTn id="13" fill="hold" nodeType="clickPar">
                      <p:stCondLst>
                        <p:cond delay="indefinite"/>
                        <p:cond evt="onBegin" delay="0">
                          <p:tn val="12"/>
                        </p:cond>
                      </p:stCondLst>
                      <p:childTnLst>
                        <p:par>
                          <p:cTn id="14" fill="hold" nodeType="afterGroup">
                            <p:stCondLst>
                              <p:cond delay="0"/>
                            </p:stCondLst>
                            <p:childTnLst>
                              <p:par>
                                <p:cTn id="15" presetID="2" presetClass="entr" presetSubtype="8"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childTnLst>
                    </p:cTn>
                  </p:par>
                  <p:par>
                    <p:cTn id="19" fill="hold" nodeType="clickPar">
                      <p:stCondLst>
                        <p:cond delay="indefinite"/>
                        <p:cond evt="onBegin" delay="0">
                          <p:tn val="18"/>
                        </p:cond>
                      </p:stCondLst>
                      <p:childTnLst>
                        <p:par>
                          <p:cTn id="20" fill="hold" nodeType="afterGroup">
                            <p:stCondLst>
                              <p:cond delay="0"/>
                            </p:stCondLst>
                            <p:childTnLst>
                              <p:par>
                                <p:cTn id="21" presetID="2" presetClass="entr" presetSubtype="4"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anim calcmode="lin" valueType="num">
                                      <p:cBhvr additive="base">
                                        <p:cTn id="23" dur="500" fill="hold"/>
                                        <p:tgtEl>
                                          <p:spTgt spid="28"/>
                                        </p:tgtEl>
                                        <p:attrNameLst>
                                          <p:attrName>ppt_x</p:attrName>
                                        </p:attrNameLst>
                                      </p:cBhvr>
                                      <p:tavLst>
                                        <p:tav tm="0">
                                          <p:val>
                                            <p:strVal val="#ppt_x"/>
                                          </p:val>
                                        </p:tav>
                                        <p:tav tm="100000">
                                          <p:val>
                                            <p:strVal val="#ppt_x"/>
                                          </p:val>
                                        </p:tav>
                                      </p:tavLst>
                                    </p:anim>
                                    <p:anim calcmode="lin" valueType="num">
                                      <p:cBhvr additive="base">
                                        <p:cTn id="2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cond evt="onBegin" delay="0">
                          <p:tn val="24"/>
                        </p:cond>
                      </p:stCondLst>
                      <p:childTnLst>
                        <p:par>
                          <p:cTn id="26" fill="hold" nodeType="afterGroup">
                            <p:stCondLst>
                              <p:cond delay="0"/>
                            </p:stCondLst>
                            <p:childTnLst>
                              <p:par>
                                <p:cTn id="27" presetID="2" presetClass="entr" presetSubtype="2" fill="hold" nodeType="click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1+#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nimBg="1"/>
      <p:bldP spid="1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 name="Picture 1"/>
          <p:cNvPicPr>
            <a:picLocks noChangeAspect="1"/>
          </p:cNvPicPr>
          <p:nvPr/>
        </p:nvPicPr>
        <p:blipFill>
          <a:blip r:embed="rId2"/>
          <a:stretch>
            <a:fillRect/>
          </a:stretch>
        </p:blipFill>
        <p:spPr>
          <a:xfrm>
            <a:off x="1785938" y="596900"/>
            <a:ext cx="5187950" cy="2714625"/>
          </a:xfrm>
          <a:prstGeom prst="rect">
            <a:avLst/>
          </a:prstGeom>
          <a:noFill/>
          <a:ln w="9525">
            <a:noFill/>
          </a:ln>
        </p:spPr>
      </p:pic>
      <p:sp>
        <p:nvSpPr>
          <p:cNvPr id="70" name="矩形 4"/>
          <p:cNvSpPr/>
          <p:nvPr/>
        </p:nvSpPr>
        <p:spPr>
          <a:xfrm>
            <a:off x="1097280" y="3476625"/>
            <a:ext cx="7562215" cy="640080"/>
          </a:xfrm>
          <a:prstGeom prst="rect">
            <a:avLst/>
          </a:prstGeom>
          <a:noFill/>
          <a:ln w="9525">
            <a:noFill/>
          </a:ln>
        </p:spPr>
        <p:txBody>
          <a:bodyPr wrap="square">
            <a:spAutoFit/>
          </a:bodyPr>
          <a:lstStyle/>
          <a:p>
            <a:pPr lvl="0" eaLnBrk="1" hangingPunct="1">
              <a:lnSpc>
                <a:spcPct val="150000"/>
              </a:lnSpc>
            </a:pPr>
            <a:r>
              <a:rPr lang="zh-CN" altLang="en-US" sz="2400" b="1">
                <a:latin typeface="Arial" pitchFamily="34" charset="0"/>
                <a:ea typeface="宋体" pitchFamily="2" charset="-122"/>
              </a:rPr>
              <a:t>上述用电器，电流通过时，会怎样？说明了什么？</a:t>
            </a:r>
          </a:p>
        </p:txBody>
      </p:sp>
    </p:spTree>
    <p:extLst>
      <p:ext uri="{BB962C8B-B14F-4D97-AF65-F5344CB8AC3E}">
        <p14:creationId xmlns:p14="http://schemas.microsoft.com/office/powerpoint/2010/main" val="31602399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500" fill="hold"/>
                                        <p:tgtEl>
                                          <p:spTgt spid="69"/>
                                        </p:tgtEl>
                                        <p:attrNameLst>
                                          <p:attrName>ppt_x</p:attrName>
                                        </p:attrNameLst>
                                      </p:cBhvr>
                                      <p:tavLst>
                                        <p:tav tm="0">
                                          <p:val>
                                            <p:strVal val="0-#ppt_w/2"/>
                                          </p:val>
                                        </p:tav>
                                        <p:tav tm="100000">
                                          <p:val>
                                            <p:strVal val="#ppt_x"/>
                                          </p:val>
                                        </p:tav>
                                      </p:tavLst>
                                    </p:anim>
                                    <p:anim calcmode="lin" valueType="num">
                                      <p:cBhvr additive="base">
                                        <p:cTn id="8" dur="500" fill="hold"/>
                                        <p:tgtEl>
                                          <p:spTgt spid="6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70">
                                            <p:txEl>
                                              <p:pRg st="0" end="0"/>
                                            </p:txEl>
                                          </p:spTgt>
                                        </p:tgtEl>
                                        <p:attrNameLst>
                                          <p:attrName>style.visibility</p:attrName>
                                        </p:attrNameLst>
                                      </p:cBhvr>
                                      <p:to>
                                        <p:strVal val="visible"/>
                                      </p:to>
                                    </p:set>
                                    <p:animEffect transition="in" filter="wipe(left)">
                                      <p:cBhvr>
                                        <p:cTn id="13" dur="500"/>
                                        <p:tgtEl>
                                          <p:spTgt spid="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187325" y="260350"/>
            <a:ext cx="8799830" cy="3415030"/>
          </a:xfrm>
          <a:prstGeom prst="rect">
            <a:avLst/>
          </a:prstGeom>
          <a:noFill/>
        </p:spPr>
        <p:txBody>
          <a:bodyPr wrap="square">
            <a:spAutoFit/>
          </a:bodyPr>
          <a:lstStyle/>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FF0000"/>
                </a:solidFill>
                <a:effectLst/>
                <a:uLnTx/>
                <a:uFillTx/>
                <a:latin typeface="+mn-ea"/>
                <a:ea typeface="+mn-ea"/>
                <a:cs typeface="+mn-cs"/>
              </a:rPr>
              <a:t>分析：</a:t>
            </a: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a:t>
            </a:r>
            <a:r>
              <a:rPr kumimoji="0" lang="en-US" altLang="zh-CN" sz="2400" b="1" i="0" u="none" strike="noStrike" kern="1200" cap="none" spc="0" normalizeH="0" baseline="0" noProof="0">
                <a:ln>
                  <a:noFill/>
                </a:ln>
                <a:solidFill>
                  <a:schemeClr val="tx1"/>
                </a:solidFill>
                <a:effectLst/>
                <a:uLnTx/>
                <a:uFillTx/>
                <a:latin typeface="+mn-ea"/>
                <a:ea typeface="+mn-ea"/>
                <a:cs typeface="+mn-cs"/>
              </a:rPr>
              <a:t>1</a:t>
            </a:r>
            <a:r>
              <a:rPr kumimoji="0" lang="zh-CN" altLang="en-US" sz="2400" b="1" i="0" u="none" strike="noStrike" kern="1200" cap="none" spc="0" normalizeH="0" baseline="0" noProof="0">
                <a:ln>
                  <a:noFill/>
                </a:ln>
                <a:solidFill>
                  <a:schemeClr val="tx1"/>
                </a:solidFill>
                <a:effectLst/>
                <a:uLnTx/>
                <a:uFillTx/>
                <a:latin typeface="+mn-ea"/>
                <a:ea typeface="+mn-ea"/>
                <a:cs typeface="+mn-cs"/>
              </a:rPr>
              <a:t>）电流通过电灯时</a:t>
            </a:r>
            <a:r>
              <a:rPr kumimoji="0" lang="en-US" altLang="zh-CN" sz="2400" b="1" i="0" u="none" strike="noStrike" kern="1200" cap="none" spc="0" normalizeH="0" baseline="0" noProof="0">
                <a:ln>
                  <a:noFill/>
                </a:ln>
                <a:solidFill>
                  <a:schemeClr val="tx1"/>
                </a:solidFill>
                <a:effectLst/>
                <a:uLnTx/>
                <a:uFillTx/>
                <a:latin typeface="+mn-ea"/>
                <a:ea typeface="+mn-ea"/>
                <a:cs typeface="+mn-cs"/>
              </a:rPr>
              <a:t>,</a:t>
            </a:r>
            <a:r>
              <a:rPr kumimoji="0" lang="zh-CN" altLang="en-US" sz="2400" b="1" i="0" u="none" strike="noStrike" kern="1200" cap="none" spc="0" normalizeH="0" baseline="0" noProof="0">
                <a:ln>
                  <a:noFill/>
                </a:ln>
                <a:solidFill>
                  <a:schemeClr val="tx1"/>
                </a:solidFill>
                <a:effectLst/>
                <a:uLnTx/>
                <a:uFillTx/>
                <a:latin typeface="+mn-ea"/>
                <a:ea typeface="+mn-ea"/>
                <a:cs typeface="+mn-cs"/>
              </a:rPr>
              <a:t>灯丝灼热发光，说明</a:t>
            </a:r>
            <a:r>
              <a:rPr kumimoji="0" lang="zh-CN" altLang="en-US" sz="2400" b="1" i="0" u="none" strike="noStrike" kern="1200" cap="none" spc="0" normalizeH="0" baseline="0" noProof="0">
                <a:ln>
                  <a:noFill/>
                </a:ln>
                <a:solidFill>
                  <a:srgbClr val="FF0000"/>
                </a:solidFill>
                <a:effectLst/>
                <a:uLnTx/>
                <a:uFillTx/>
                <a:latin typeface="+mn-ea"/>
                <a:ea typeface="+mn-ea"/>
                <a:cs typeface="+mn-cs"/>
              </a:rPr>
              <a:t>电流做了功</a:t>
            </a:r>
            <a:r>
              <a:rPr kumimoji="0" lang="zh-CN" altLang="en-US" sz="2400" b="1" i="0" u="none" strike="noStrike" kern="1200" cap="none" spc="0" normalizeH="0" baseline="0" noProof="0">
                <a:ln>
                  <a:noFill/>
                </a:ln>
                <a:solidFill>
                  <a:schemeClr val="tx1"/>
                </a:solidFill>
                <a:effectLst/>
                <a:uLnTx/>
                <a:uFillTx/>
                <a:latin typeface="+mn-ea"/>
                <a:ea typeface="+mn-ea"/>
                <a:cs typeface="+mn-cs"/>
              </a:rPr>
              <a:t>；</a:t>
            </a: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a:t>
            </a:r>
            <a:r>
              <a:rPr kumimoji="0" lang="en-US" altLang="zh-CN" sz="2400" b="1" i="0" u="none" strike="noStrike" kern="1200" cap="none" spc="0" normalizeH="0" baseline="0" noProof="0">
                <a:ln>
                  <a:noFill/>
                </a:ln>
                <a:solidFill>
                  <a:schemeClr val="tx1"/>
                </a:solidFill>
                <a:effectLst/>
                <a:uLnTx/>
                <a:uFillTx/>
                <a:latin typeface="+mn-ea"/>
                <a:ea typeface="+mn-ea"/>
                <a:cs typeface="+mn-cs"/>
              </a:rPr>
              <a:t>2</a:t>
            </a:r>
            <a:r>
              <a:rPr kumimoji="0" lang="zh-CN" altLang="en-US" sz="2400" b="1" i="0" u="none" strike="noStrike" kern="1200" cap="none" spc="0" normalizeH="0" baseline="0" noProof="0">
                <a:ln>
                  <a:noFill/>
                </a:ln>
                <a:solidFill>
                  <a:schemeClr val="tx1"/>
                </a:solidFill>
                <a:effectLst/>
                <a:uLnTx/>
                <a:uFillTx/>
                <a:latin typeface="+mn-ea"/>
                <a:ea typeface="+mn-ea"/>
                <a:cs typeface="+mn-cs"/>
              </a:rPr>
              <a:t>）电流通过电吹风时</a:t>
            </a:r>
            <a:r>
              <a:rPr kumimoji="0" lang="en-US" altLang="zh-CN" sz="2400" b="1" i="0" u="none" strike="noStrike" kern="1200" cap="none" spc="0" normalizeH="0" baseline="0" noProof="0">
                <a:ln>
                  <a:noFill/>
                </a:ln>
                <a:solidFill>
                  <a:schemeClr val="tx1"/>
                </a:solidFill>
                <a:effectLst/>
                <a:uLnTx/>
                <a:uFillTx/>
                <a:latin typeface="+mn-ea"/>
                <a:ea typeface="+mn-ea"/>
                <a:cs typeface="+mn-cs"/>
              </a:rPr>
              <a:t>,</a:t>
            </a:r>
            <a:r>
              <a:rPr kumimoji="0" lang="zh-CN" altLang="en-US" sz="2400" b="1" i="0" u="none" strike="noStrike" kern="1200" cap="none" spc="0" normalizeH="0" baseline="0" noProof="0">
                <a:ln>
                  <a:noFill/>
                </a:ln>
                <a:solidFill>
                  <a:schemeClr val="tx1"/>
                </a:solidFill>
                <a:effectLst/>
                <a:uLnTx/>
                <a:uFillTx/>
                <a:latin typeface="+mn-ea"/>
                <a:ea typeface="+mn-ea"/>
                <a:cs typeface="+mn-cs"/>
              </a:rPr>
              <a:t>电吹风转动，电热丝发热，吹出热风，说明</a:t>
            </a:r>
            <a:r>
              <a:rPr kumimoji="0" lang="zh-CN" altLang="en-US" sz="2400" b="1" i="0" u="none" strike="noStrike" kern="1200" cap="none" spc="0" normalizeH="0" baseline="0" noProof="0">
                <a:ln>
                  <a:noFill/>
                </a:ln>
                <a:solidFill>
                  <a:srgbClr val="FF0000"/>
                </a:solidFill>
                <a:effectLst/>
                <a:uLnTx/>
                <a:uFillTx/>
                <a:latin typeface="+mn-ea"/>
                <a:ea typeface="+mn-ea"/>
                <a:cs typeface="+mn-cs"/>
              </a:rPr>
              <a:t>电流做了功</a:t>
            </a:r>
            <a:r>
              <a:rPr kumimoji="0" lang="zh-CN" altLang="en-US" sz="2400" b="1" i="0" u="none" strike="noStrike" kern="1200" cap="none" spc="0" normalizeH="0" baseline="0" noProof="0">
                <a:ln>
                  <a:noFill/>
                </a:ln>
                <a:solidFill>
                  <a:schemeClr val="tx1"/>
                </a:solidFill>
                <a:effectLst/>
                <a:uLnTx/>
                <a:uFillTx/>
                <a:latin typeface="+mn-ea"/>
                <a:ea typeface="+mn-ea"/>
                <a:cs typeface="+mn-cs"/>
              </a:rPr>
              <a:t>；</a:t>
            </a:r>
            <a:endParaRPr kumimoji="0" lang="en-US" altLang="zh-CN" sz="2400" b="1" i="0" u="none" strike="noStrike" kern="1200" cap="none" spc="0" normalizeH="0" baseline="0" noProof="0">
              <a:ln>
                <a:noFill/>
              </a:ln>
              <a:solidFill>
                <a:schemeClr val="tx1"/>
              </a:solidFill>
              <a:effectLst/>
              <a:uLnTx/>
              <a:uFillTx/>
              <a:latin typeface="+mn-ea"/>
              <a:ea typeface="+mn-ea"/>
              <a:cs typeface="+mn-cs"/>
            </a:endParaRP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a:t>
            </a:r>
            <a:r>
              <a:rPr kumimoji="0" lang="en-US" altLang="zh-CN" sz="2400" b="1" i="0" u="none" strike="noStrike" kern="1200" cap="none" spc="0" normalizeH="0" baseline="0" noProof="0">
                <a:ln>
                  <a:noFill/>
                </a:ln>
                <a:solidFill>
                  <a:schemeClr val="tx1"/>
                </a:solidFill>
                <a:effectLst/>
                <a:uLnTx/>
                <a:uFillTx/>
                <a:latin typeface="+mn-ea"/>
                <a:ea typeface="+mn-ea"/>
                <a:cs typeface="+mn-cs"/>
              </a:rPr>
              <a:t>3</a:t>
            </a:r>
            <a:r>
              <a:rPr kumimoji="0" lang="zh-CN" altLang="en-US" sz="2400" b="1" i="0" u="none" strike="noStrike" kern="1200" cap="none" spc="0" normalizeH="0" baseline="0" noProof="0">
                <a:ln>
                  <a:noFill/>
                </a:ln>
                <a:solidFill>
                  <a:schemeClr val="tx1"/>
                </a:solidFill>
                <a:effectLst/>
                <a:uLnTx/>
                <a:uFillTx/>
                <a:latin typeface="+mn-ea"/>
                <a:ea typeface="+mn-ea"/>
                <a:cs typeface="+mn-cs"/>
              </a:rPr>
              <a:t>）电流通过洗衣机时，洗衣机转动，说明</a:t>
            </a:r>
            <a:r>
              <a:rPr kumimoji="0" lang="zh-CN" altLang="en-US" sz="2400" b="1" i="0" u="none" strike="noStrike" kern="1200" cap="none" spc="0" normalizeH="0" baseline="0" noProof="0">
                <a:ln>
                  <a:noFill/>
                </a:ln>
                <a:solidFill>
                  <a:srgbClr val="FF0000"/>
                </a:solidFill>
                <a:effectLst/>
                <a:uLnTx/>
                <a:uFillTx/>
                <a:latin typeface="+mn-ea"/>
                <a:ea typeface="+mn-ea"/>
                <a:cs typeface="+mn-cs"/>
              </a:rPr>
              <a:t>电流做了功</a:t>
            </a:r>
            <a:r>
              <a:rPr kumimoji="0" lang="zh-CN" altLang="en-US" sz="2400" b="1" i="0" u="none" strike="noStrike" kern="1200" cap="none" spc="0" normalizeH="0" baseline="0" noProof="0">
                <a:ln>
                  <a:noFill/>
                </a:ln>
                <a:solidFill>
                  <a:schemeClr val="tx1"/>
                </a:solidFill>
                <a:effectLst/>
                <a:uLnTx/>
                <a:uFillTx/>
                <a:latin typeface="+mn-ea"/>
                <a:ea typeface="+mn-ea"/>
                <a:cs typeface="+mn-cs"/>
              </a:rPr>
              <a:t>；</a:t>
            </a:r>
          </a:p>
          <a:p>
            <a:pPr marL="0" marR="0" lvl="0" indent="0" algn="l" defTabSz="457200" rtl="0" eaLnBrk="1" fontAlgn="base" latinLnBrk="0" hangingPunct="1">
              <a:lnSpc>
                <a:spcPct val="15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tx1"/>
                </a:solidFill>
                <a:effectLst/>
                <a:uLnTx/>
                <a:uFillTx/>
                <a:latin typeface="+mn-ea"/>
                <a:ea typeface="+mn-ea"/>
                <a:cs typeface="+mn-cs"/>
              </a:rPr>
              <a:t>（</a:t>
            </a:r>
            <a:r>
              <a:rPr kumimoji="0" lang="en-US" altLang="zh-CN" sz="2400" b="1" i="0" u="none" strike="noStrike" kern="1200" cap="none" spc="0" normalizeH="0" baseline="0" noProof="0">
                <a:ln>
                  <a:noFill/>
                </a:ln>
                <a:solidFill>
                  <a:schemeClr val="tx1"/>
                </a:solidFill>
                <a:effectLst/>
                <a:uLnTx/>
                <a:uFillTx/>
                <a:latin typeface="+mn-ea"/>
                <a:ea typeface="+mn-ea"/>
                <a:cs typeface="+mn-cs"/>
              </a:rPr>
              <a:t>4</a:t>
            </a:r>
            <a:r>
              <a:rPr kumimoji="0" lang="zh-CN" altLang="en-US" sz="2400" b="1" i="0" u="none" strike="noStrike" kern="1200" cap="none" spc="0" normalizeH="0" baseline="0" noProof="0">
                <a:ln>
                  <a:noFill/>
                </a:ln>
                <a:solidFill>
                  <a:schemeClr val="tx1"/>
                </a:solidFill>
                <a:effectLst/>
                <a:uLnTx/>
                <a:uFillTx/>
                <a:latin typeface="+mn-ea"/>
                <a:ea typeface="+mn-ea"/>
                <a:cs typeface="+mn-cs"/>
              </a:rPr>
              <a:t>）电热水瓶电流通过时，会发热将水烧开，说明</a:t>
            </a:r>
            <a:r>
              <a:rPr kumimoji="0" lang="zh-CN" altLang="en-US" sz="2400" b="1" i="0" u="none" strike="noStrike" kern="1200" cap="none" spc="0" normalizeH="0" baseline="0" noProof="0">
                <a:ln>
                  <a:noFill/>
                </a:ln>
                <a:solidFill>
                  <a:srgbClr val="FF0000"/>
                </a:solidFill>
                <a:effectLst/>
                <a:uLnTx/>
                <a:uFillTx/>
                <a:latin typeface="+mn-ea"/>
                <a:ea typeface="+mn-ea"/>
                <a:cs typeface="+mn-cs"/>
              </a:rPr>
              <a:t>电流做了功</a:t>
            </a:r>
            <a:r>
              <a:rPr kumimoji="0" lang="zh-CN" altLang="en-US" sz="2400" b="1" i="0" u="none" strike="noStrike" kern="1200" cap="none" spc="0" normalizeH="0" baseline="0" noProof="0">
                <a:ln>
                  <a:noFill/>
                </a:ln>
                <a:solidFill>
                  <a:schemeClr val="tx1"/>
                </a:solidFill>
                <a:effectLst/>
                <a:uLnTx/>
                <a:uFillTx/>
                <a:latin typeface="+mn-ea"/>
                <a:ea typeface="+mn-ea"/>
                <a:cs typeface="+mn-cs"/>
              </a:rPr>
              <a:t>。</a:t>
            </a:r>
          </a:p>
        </p:txBody>
      </p:sp>
    </p:spTree>
    <p:extLst>
      <p:ext uri="{BB962C8B-B14F-4D97-AF65-F5344CB8AC3E}">
        <p14:creationId xmlns:p14="http://schemas.microsoft.com/office/powerpoint/2010/main" val="2962237343"/>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0">
                                            <p:txEl>
                                              <p:charRg st="33" end="58"/>
                                            </p:txEl>
                                          </p:spTgt>
                                        </p:tgtEl>
                                        <p:attrNameLst>
                                          <p:attrName>style.visibility</p:attrName>
                                        </p:attrNameLst>
                                      </p:cBhvr>
                                      <p:to>
                                        <p:strVal val="visible"/>
                                      </p:to>
                                    </p:set>
                                    <p:animEffect transition="in" filter="wipe(left)">
                                      <p:cBhvr>
                                        <p:cTn id="7" dur="500"/>
                                        <p:tgtEl>
                                          <p:spTgt spid="20">
                                            <p:txEl>
                                              <p:charRg st="33" end="58"/>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xEl>
                                              <p:charRg st="77" end="100"/>
                                            </p:txEl>
                                          </p:spTgt>
                                        </p:tgtEl>
                                        <p:attrNameLst>
                                          <p:attrName>style.visibility</p:attrName>
                                        </p:attrNameLst>
                                      </p:cBhvr>
                                      <p:to>
                                        <p:strVal val="visible"/>
                                      </p:to>
                                    </p:set>
                                    <p:animEffect transition="in" filter="wipe(left)">
                                      <p:cBhvr>
                                        <p:cTn id="12" dur="500"/>
                                        <p:tgtEl>
                                          <p:spTgt spid="20">
                                            <p:txEl>
                                              <p:charRg st="77" end="10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0">
                                            <p:txEl>
                                              <p:charRg st="110" end="126"/>
                                            </p:txEl>
                                          </p:spTgt>
                                        </p:tgtEl>
                                        <p:attrNameLst>
                                          <p:attrName>style.visibility</p:attrName>
                                        </p:attrNameLst>
                                      </p:cBhvr>
                                      <p:to>
                                        <p:strVal val="visible"/>
                                      </p:to>
                                    </p:set>
                                    <p:animEffect transition="in" filter="wipe(left)">
                                      <p:cBhvr>
                                        <p:cTn id="17" dur="500"/>
                                        <p:tgtEl>
                                          <p:spTgt spid="20">
                                            <p:txEl>
                                              <p:charRg st="110" end="12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1"/>
          <p:cNvSpPr txBox="1"/>
          <p:nvPr/>
        </p:nvSpPr>
        <p:spPr>
          <a:xfrm>
            <a:off x="187325" y="290830"/>
            <a:ext cx="8645525" cy="3091815"/>
          </a:xfrm>
          <a:prstGeom prst="rect">
            <a:avLst/>
          </a:prstGeom>
          <a:noFill/>
          <a:ln w="9525">
            <a:noFill/>
          </a:ln>
        </p:spPr>
        <p:txBody>
          <a:bodyPr wrap="square">
            <a:spAutoFit/>
          </a:bodyPr>
          <a:lstStyle/>
          <a:p>
            <a:pPr lvl="0" eaLnBrk="1" hangingPunct="1">
              <a:lnSpc>
                <a:spcPct val="150000"/>
              </a:lnSpc>
            </a:pPr>
            <a:r>
              <a:rPr lang="zh-CN" altLang="en-US" sz="2600" b="1">
                <a:latin typeface="Arial" pitchFamily="34" charset="0"/>
                <a:ea typeface="宋体" pitchFamily="2" charset="-122"/>
              </a:rPr>
              <a:t>【归纳总结】</a:t>
            </a:r>
          </a:p>
          <a:p>
            <a:pPr lvl="0" eaLnBrk="1" hangingPunct="1">
              <a:lnSpc>
                <a:spcPct val="150000"/>
              </a:lnSpc>
            </a:pPr>
            <a:r>
              <a:rPr lang="zh-CN" altLang="en-US" sz="2600" b="1">
                <a:latin typeface="Arial" pitchFamily="34" charset="0"/>
                <a:ea typeface="宋体" pitchFamily="2" charset="-122"/>
              </a:rPr>
              <a:t>用电器工作的过程就是</a:t>
            </a:r>
            <a:r>
              <a:rPr lang="zh-CN" altLang="en-US" sz="2600" b="1">
                <a:solidFill>
                  <a:srgbClr val="FF0000"/>
                </a:solidFill>
                <a:latin typeface="Arial" pitchFamily="34" charset="0"/>
                <a:ea typeface="宋体" pitchFamily="2" charset="-122"/>
              </a:rPr>
              <a:t>利用电流做功</a:t>
            </a:r>
            <a:r>
              <a:rPr lang="zh-CN" altLang="en-US" sz="2600" b="1">
                <a:latin typeface="Arial" pitchFamily="34" charset="0"/>
                <a:ea typeface="宋体" pitchFamily="2" charset="-122"/>
              </a:rPr>
              <a:t>，电流做功的过程实际上就是电能转化为其他形式能的过程，电流做了多少功就有多少电能转化为其他形式的能。也就是消耗了多少电能就获得了多少其他形式的能。</a:t>
            </a:r>
          </a:p>
        </p:txBody>
      </p:sp>
    </p:spTree>
    <p:extLst>
      <p:ext uri="{BB962C8B-B14F-4D97-AF65-F5344CB8AC3E}">
        <p14:creationId xmlns:p14="http://schemas.microsoft.com/office/powerpoint/2010/main" val="413154139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8" fill="hold" nodeType="clickEffect">
                                  <p:stCondLst>
                                    <p:cond delay="0"/>
                                  </p:stCondLst>
                                  <p:childTnLst>
                                    <p:set>
                                      <p:cBhvr>
                                        <p:cTn id="6" dur="1" fill="hold">
                                          <p:stCondLst>
                                            <p:cond delay="0"/>
                                          </p:stCondLst>
                                        </p:cTn>
                                        <p:tgtEl>
                                          <p:spTgt spid="27">
                                            <p:txEl>
                                              <p:charRg st="0" end="27"/>
                                            </p:txEl>
                                          </p:spTgt>
                                        </p:tgtEl>
                                        <p:attrNameLst>
                                          <p:attrName>style.visibility</p:attrName>
                                        </p:attrNameLst>
                                      </p:cBhvr>
                                      <p:to>
                                        <p:strVal val="visible"/>
                                      </p:to>
                                    </p:set>
                                    <p:animEffect transition="in" filter="wipe(left)">
                                      <p:cBhvr>
                                        <p:cTn id="7" dur="500"/>
                                        <p:tgtEl>
                                          <p:spTgt spid="27">
                                            <p:txEl>
                                              <p:charRg st="0" end="27"/>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7">
                                            <p:txEl>
                                              <p:charRg st="1" end="1"/>
                                            </p:txEl>
                                          </p:spTgt>
                                        </p:tgtEl>
                                        <p:attrNameLst>
                                          <p:attrName>style.visibility</p:attrName>
                                        </p:attrNameLst>
                                      </p:cBhvr>
                                      <p:to>
                                        <p:strVal val="visible"/>
                                      </p:to>
                                    </p:set>
                                    <p:animEffect transition="in" filter="wipe(left)">
                                      <p:cBhvr>
                                        <p:cTn id="12" dur="500"/>
                                        <p:tgtEl>
                                          <p:spTgt spid="27">
                                            <p:txEl>
                                              <p:charRg st="1" end="1"/>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7">
                                            <p:txEl>
                                              <p:charRg st="0" end="0"/>
                                            </p:txEl>
                                          </p:spTgt>
                                        </p:tgtEl>
                                        <p:attrNameLst>
                                          <p:attrName>style.visibility</p:attrName>
                                        </p:attrNameLst>
                                      </p:cBhvr>
                                      <p:to>
                                        <p:strVal val="visible"/>
                                      </p:to>
                                    </p:set>
                                    <p:animEffect transition="in" filter="wipe(left)">
                                      <p:cBhvr>
                                        <p:cTn id="17" dur="500"/>
                                        <p:tgtEl>
                                          <p:spTgt spid="27">
                                            <p:txEl>
                                              <p:char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p:nvPr/>
        </p:nvGrpSpPr>
        <p:grpSpPr>
          <a:xfrm>
            <a:off x="146050" y="309563"/>
            <a:ext cx="5341938" cy="552450"/>
            <a:chOff x="230" y="307"/>
            <a:chExt cx="8412" cy="870"/>
          </a:xfrm>
        </p:grpSpPr>
        <p:sp>
          <p:nvSpPr>
            <p:cNvPr id="101" name="Shape 108"/>
            <p:cNvSpPr/>
            <p:nvPr/>
          </p:nvSpPr>
          <p:spPr>
            <a:xfrm>
              <a:off x="255" y="307"/>
              <a:ext cx="947" cy="870"/>
            </a:xfrm>
            <a:prstGeom prst="rect">
              <a:avLst/>
            </a:prstGeom>
            <a:solidFill>
              <a:srgbClr val="007E27">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102" name="Shape 112"/>
            <p:cNvSpPr/>
            <p:nvPr/>
          </p:nvSpPr>
          <p:spPr>
            <a:xfrm>
              <a:off x="230" y="340"/>
              <a:ext cx="982" cy="72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2400" b="0" i="0" u="none" strike="noStrike" kern="0" cap="none" spc="0" normalizeH="0" baseline="0" noProof="0" smtClean="0">
                  <a:ln>
                    <a:noFill/>
                  </a:ln>
                  <a:solidFill>
                    <a:srgbClr val="FFFFFF"/>
                  </a:solidFill>
                  <a:effectLst/>
                  <a:uLnTx/>
                  <a:uFillTx/>
                  <a:latin typeface="Helvetica"/>
                  <a:ea typeface="方正舒体" panose="02010601030101010101" pitchFamily="2" charset="-122"/>
                  <a:cs typeface="微软雅黑" panose="020B0503020204020204" charset="-122"/>
                  <a:sym typeface="微软雅黑" panose="020B0503020204020204" charset="-122"/>
                </a:rPr>
                <a:t>2</a:t>
              </a:r>
              <a:endParaRPr kumimoji="0" sz="24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a:endParaRPr>
            </a:p>
          </p:txBody>
        </p:sp>
        <p:sp>
          <p:nvSpPr>
            <p:cNvPr id="103" name="文本框 1"/>
            <p:cNvSpPr txBox="1"/>
            <p:nvPr/>
          </p:nvSpPr>
          <p:spPr>
            <a:xfrm>
              <a:off x="1485" y="322"/>
              <a:ext cx="3451" cy="759"/>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algn="l" defTabSz="914400" rtl="0" eaLnBrk="1" fontAlgn="auto" latinLnBrk="1" hangingPunct="0">
                <a:lnSpc>
                  <a:spcPct val="100000"/>
                </a:lnSpc>
                <a:spcBef>
                  <a:spcPct val="0"/>
                </a:spcBef>
                <a:spcAft>
                  <a:spcPct val="0"/>
                </a:spcAft>
                <a:buClrTx/>
                <a:buSzTx/>
                <a:buFontTx/>
                <a:buNone/>
                <a:defRPr/>
              </a:pPr>
              <a:r>
                <a:rPr kumimoji="0" lang="zh-CN" altLang="en-US" sz="2400" b="1" i="0" u="none" strike="noStrike" kern="0" cap="none" spc="0" normalizeH="0" baseline="0" noProof="0" smtClean="0">
                  <a:ln>
                    <a:noFill/>
                  </a:ln>
                  <a:solidFill>
                    <a:srgbClr val="FF0000"/>
                  </a:solidFill>
                  <a:effectLst/>
                  <a:uLnTx/>
                  <a:uFillTx/>
                  <a:latin typeface="微软雅黑" panose="020B0503020204020204" charset="-122"/>
                  <a:ea typeface="微软雅黑" panose="020B0503020204020204" charset="-122"/>
                  <a:cs typeface="Arial"/>
                  <a:sym typeface="Arial"/>
                </a:rPr>
                <a:t>知识点一   电能</a:t>
              </a:r>
              <a:endParaRPr kumimoji="0" lang="zh-CN" altLang="en-US" sz="2400" b="1" i="0" u="none" strike="noStrike" kern="0" cap="none" spc="0" normalizeH="0" baseline="0" noProof="0" smtClean="0">
                <a:ln>
                  <a:noFill/>
                </a:ln>
                <a:solidFill>
                  <a:srgbClr val="FF0000"/>
                </a:solidFill>
                <a:effectLst/>
                <a:uLnTx/>
                <a:uFillTx/>
                <a:latin typeface="微软雅黑"/>
                <a:ea typeface="微软雅黑"/>
                <a:cs typeface="Arial"/>
                <a:sym typeface="+mn-ea"/>
              </a:endParaRPr>
            </a:p>
          </p:txBody>
        </p:sp>
        <p:cxnSp>
          <p:nvCxnSpPr>
            <p:cNvPr id="104" name="直接连接符 103"/>
            <p:cNvCxnSpPr/>
            <p:nvPr/>
          </p:nvCxnSpPr>
          <p:spPr>
            <a:xfrm>
              <a:off x="1290" y="1067"/>
              <a:ext cx="7352" cy="0"/>
            </a:xfrm>
            <a:prstGeom prst="line">
              <a:avLst/>
            </a:prstGeom>
            <a:noFill/>
            <a:ln w="28575" cap="flat">
              <a:solidFill>
                <a:srgbClr val="007E27"/>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grpSp>
      <p:sp>
        <p:nvSpPr>
          <p:cNvPr id="12" name="TextBox 11"/>
          <p:cNvSpPr txBox="1"/>
          <p:nvPr/>
        </p:nvSpPr>
        <p:spPr>
          <a:xfrm>
            <a:off x="161925" y="911225"/>
            <a:ext cx="8024813" cy="461963"/>
          </a:xfrm>
          <a:prstGeom prst="rect">
            <a:avLst/>
          </a:prstGeom>
          <a:solidFill>
            <a:schemeClr val="accent3"/>
          </a:solidFill>
          <a:ln>
            <a:solidFill>
              <a:srgbClr val="FFFF00"/>
            </a:solidFill>
          </a:ln>
        </p:spPr>
        <p:style>
          <a:lnRef idx="2">
            <a:schemeClr val="accent6">
              <a:shade val="50000"/>
            </a:schemeClr>
          </a:lnRef>
          <a:fillRef idx="1">
            <a:schemeClr val="accent6"/>
          </a:fillRef>
          <a:effectRef idx="0">
            <a:schemeClr val="accent6"/>
          </a:effectRef>
          <a:fontRef idx="minor">
            <a:schemeClr val="lt1"/>
          </a:fontRef>
        </p:style>
        <p:txBody>
          <a:bodyPr>
            <a:spAutoFit/>
          </a:body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chemeClr val="lt1"/>
                </a:solidFill>
                <a:effectLst/>
                <a:uLnTx/>
                <a:uFillTx/>
                <a:latin typeface="+mn-lt"/>
                <a:ea typeface="黑体" panose="02010609060101010101" pitchFamily="49" charset="-122"/>
                <a:cs typeface="+mn-cs"/>
              </a:rPr>
              <a:t>电能是指使用电以各种形式做功（即产生能量）的能力。</a:t>
            </a:r>
          </a:p>
        </p:txBody>
      </p:sp>
      <p:sp>
        <p:nvSpPr>
          <p:cNvPr id="19" name="文本占位符 1"/>
          <p:cNvSpPr txBox="1"/>
          <p:nvPr/>
        </p:nvSpPr>
        <p:spPr>
          <a:xfrm>
            <a:off x="146050" y="1349375"/>
            <a:ext cx="8459470" cy="1876425"/>
          </a:xfrm>
          <a:prstGeom prst="rect">
            <a:avLst/>
          </a:prstGeom>
        </p:spPr>
        <p:txBody>
          <a:bodyPr/>
          <a:lstStyle/>
          <a:p>
            <a:pPr marL="0" marR="0" lvl="0" indent="0" algn="l" defTabSz="457200" rtl="0" eaLnBrk="0" fontAlgn="base" latinLnBrk="0" hangingPunct="0">
              <a:lnSpc>
                <a:spcPct val="150000"/>
              </a:lnSpc>
              <a:spcBef>
                <a:spcPct val="0"/>
              </a:spcBef>
              <a:spcAft>
                <a:spcPct val="0"/>
              </a:spcAft>
              <a:buClrTx/>
              <a:buSzTx/>
              <a:buFont typeface="Arial" pitchFamily="34" charset="0"/>
              <a:buNone/>
              <a:defRPr/>
            </a:pP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        </a:t>
            </a:r>
            <a:r>
              <a:rPr kumimoji="0" lang="zh-CN" altLang="en-US" sz="2400" b="1" i="0" u="none" strike="noStrike" kern="1200" cap="none" spc="0" normalizeH="0" baseline="0" noProof="0">
                <a:ln>
                  <a:noFill/>
                </a:ln>
                <a:solidFill>
                  <a:srgbClr val="FF0000"/>
                </a:solidFill>
                <a:effectLst/>
                <a:uLnTx/>
                <a:uFillTx/>
                <a:latin typeface="Times New Roman" panose="02020603050405020304" pitchFamily="18" charset="0"/>
                <a:ea typeface="+mn-ea"/>
                <a:cs typeface="Times New Roman" panose="02020603050405020304" pitchFamily="18" charset="0"/>
              </a:rPr>
              <a:t>电能</a:t>
            </a:r>
            <a:r>
              <a:rPr kumimoji="0" lang="zh-CN" altLang="en-US" sz="2400" b="1" i="0" u="none" strike="noStrike" kern="1200" cap="none" spc="0" normalizeH="0" baseline="0" noProof="0">
                <a:ln>
                  <a:noFill/>
                </a:ln>
                <a:solidFill>
                  <a:schemeClr val="tx1"/>
                </a:solidFill>
                <a:effectLst/>
                <a:uLnTx/>
                <a:uFillTx/>
                <a:latin typeface="Times New Roman" panose="02020603050405020304" pitchFamily="18" charset="0"/>
                <a:ea typeface="+mn-ea"/>
                <a:cs typeface="Times New Roman" panose="02020603050405020304" pitchFamily="18" charset="0"/>
              </a:rPr>
              <a:t>是能量的一种形式：自然界中有各种形式的能量，如机械能、光能、内能、太阳能、化学能等，电能只是能量的一种形式。</a:t>
            </a:r>
            <a:endParaRPr kumimoji="0" lang="en-US" altLang="zh-CN" sz="2400" b="1" i="0" u="none" strike="noStrike" kern="1200" cap="none" spc="0" normalizeH="0" baseline="0" noProof="0">
              <a:ln>
                <a:noFill/>
              </a:ln>
              <a:solidFill>
                <a:schemeClr val="tx1"/>
              </a:solidFill>
              <a:effectLst/>
              <a:uLnTx/>
              <a:uFillTx/>
              <a:latin typeface="Times New Roman" pitchFamily="18" charset="0"/>
              <a:ea typeface="+mn-ea"/>
              <a:cs typeface="Times New Roman" panose="02020603050405020304" pitchFamily="18" charset="0"/>
            </a:endParaRPr>
          </a:p>
          <a:p>
            <a:pPr marL="0" marR="0" lvl="0" indent="0" algn="l" defTabSz="457200" rtl="0" eaLnBrk="0" fontAlgn="base" latinLnBrk="0" hangingPunct="0">
              <a:lnSpc>
                <a:spcPct val="150000"/>
              </a:lnSpc>
              <a:spcBef>
                <a:spcPct val="0"/>
              </a:spcBef>
              <a:spcAft>
                <a:spcPct val="0"/>
              </a:spcAft>
              <a:buClrTx/>
              <a:buSzTx/>
              <a:buFont typeface="Arial" pitchFamily="34" charset="0"/>
              <a:buNone/>
              <a:defRPr/>
            </a:pPr>
            <a:endParaRPr kumimoji="0" lang="en-US" altLang="zh-CN" sz="2400" b="1" i="0" u="none" strike="noStrike" kern="1200" cap="none" spc="0" normalizeH="0" baseline="0" noProof="0">
              <a:ln>
                <a:noFill/>
              </a:ln>
              <a:solidFill>
                <a:schemeClr val="tx1"/>
              </a:solidFill>
              <a:effectLst/>
              <a:uLnTx/>
              <a:uFillTx/>
              <a:latin typeface="Times New Roman" pitchFamily="18" charset="0"/>
              <a:ea typeface="+mn-ea"/>
              <a:cs typeface="Times New Roman" panose="02020603050405020304" pitchFamily="18" charset="0"/>
            </a:endParaRPr>
          </a:p>
        </p:txBody>
      </p:sp>
      <p:sp>
        <p:nvSpPr>
          <p:cNvPr id="3" name="Rectangle 2"/>
          <p:cNvSpPr/>
          <p:nvPr/>
        </p:nvSpPr>
        <p:spPr>
          <a:xfrm>
            <a:off x="173038" y="3019425"/>
            <a:ext cx="7356475" cy="977265"/>
          </a:xfrm>
          <a:prstGeom prst="rect">
            <a:avLst/>
          </a:prstGeom>
          <a:noFill/>
          <a:ln w="9525">
            <a:noFill/>
          </a:ln>
        </p:spPr>
        <p:txBody>
          <a:bodyPr>
            <a:spAutoFit/>
          </a:bodyPr>
          <a:lstStyle/>
          <a:p>
            <a:pPr lvl="0" eaLnBrk="1" hangingPunct="1">
              <a:lnSpc>
                <a:spcPct val="120000"/>
              </a:lnSpc>
            </a:pPr>
            <a:r>
              <a:rPr lang="zh-CN" altLang="en-US" sz="2400" b="1">
                <a:latin typeface="Times New Roman" panose="02020603050405020304" pitchFamily="18" charset="0"/>
                <a:ea typeface="黑体" panose="02010609060101010101" pitchFamily="49" charset="-122"/>
              </a:rPr>
              <a:t>能量的国际单位：</a:t>
            </a:r>
            <a:r>
              <a:rPr lang="zh-CN" altLang="en-US" sz="2400" b="1">
                <a:solidFill>
                  <a:srgbClr val="CC0000"/>
                </a:solidFill>
                <a:latin typeface="Times New Roman" panose="02020603050405020304" pitchFamily="18" charset="0"/>
                <a:ea typeface="黑体" panose="02010609060101010101" pitchFamily="49" charset="-122"/>
              </a:rPr>
              <a:t>焦耳（</a:t>
            </a:r>
            <a:r>
              <a:rPr lang="en-US" altLang="zh-CN" sz="2400" b="1">
                <a:solidFill>
                  <a:srgbClr val="CC0000"/>
                </a:solidFill>
                <a:latin typeface="Times New Roman" panose="02020603050405020304" pitchFamily="18" charset="0"/>
                <a:ea typeface="黑体" panose="02010609060101010101" pitchFamily="49" charset="-122"/>
              </a:rPr>
              <a:t>J</a:t>
            </a:r>
            <a:r>
              <a:rPr lang="zh-CN" altLang="en-US" sz="2400" b="1">
                <a:solidFill>
                  <a:srgbClr val="CC0000"/>
                </a:solidFill>
                <a:latin typeface="Times New Roman" panose="02020603050405020304" pitchFamily="18" charset="0"/>
                <a:ea typeface="黑体" panose="02010609060101010101" pitchFamily="49" charset="-122"/>
              </a:rPr>
              <a:t>）</a:t>
            </a:r>
          </a:p>
          <a:p>
            <a:pPr lvl="0" eaLnBrk="1" hangingPunct="1">
              <a:lnSpc>
                <a:spcPct val="120000"/>
              </a:lnSpc>
            </a:pPr>
            <a:r>
              <a:rPr lang="zh-CN" altLang="en-US" sz="2400" b="1">
                <a:latin typeface="Times New Roman" panose="02020603050405020304" pitchFamily="18" charset="0"/>
                <a:ea typeface="黑体" panose="02010609060101010101" pitchFamily="49" charset="-122"/>
              </a:rPr>
              <a:t>生活中的电能单位：</a:t>
            </a:r>
            <a:r>
              <a:rPr lang="zh-CN" altLang="en-US" sz="2400" b="1">
                <a:solidFill>
                  <a:srgbClr val="CC0000"/>
                </a:solidFill>
                <a:latin typeface="Times New Roman" panose="02020603050405020304" pitchFamily="18" charset="0"/>
                <a:ea typeface="黑体" panose="02010609060101010101" pitchFamily="49" charset="-122"/>
              </a:rPr>
              <a:t>“度”、千瓦时（</a:t>
            </a:r>
            <a:r>
              <a:rPr lang="en-US" altLang="zh-CN" sz="2400" b="1">
                <a:solidFill>
                  <a:srgbClr val="CC0000"/>
                </a:solidFill>
                <a:latin typeface="Times New Roman" panose="02020603050405020304" pitchFamily="18" charset="0"/>
                <a:ea typeface="黑体" panose="02010609060101010101" pitchFamily="49" charset="-122"/>
              </a:rPr>
              <a:t>kW·h</a:t>
            </a:r>
            <a:r>
              <a:rPr lang="zh-CN" altLang="en-US" sz="2400" b="1">
                <a:solidFill>
                  <a:srgbClr val="CC0000"/>
                </a:solidFill>
                <a:latin typeface="Times New Roman" panose="02020603050405020304" pitchFamily="18" charset="0"/>
                <a:ea typeface="黑体" panose="02010609060101010101" pitchFamily="49" charset="-122"/>
              </a:rPr>
              <a:t>）</a:t>
            </a:r>
          </a:p>
        </p:txBody>
      </p:sp>
      <p:sp>
        <p:nvSpPr>
          <p:cNvPr id="4" name="Rectangle 2"/>
          <p:cNvSpPr/>
          <p:nvPr/>
        </p:nvSpPr>
        <p:spPr>
          <a:xfrm>
            <a:off x="1804988" y="3843338"/>
            <a:ext cx="6081712" cy="1198880"/>
          </a:xfrm>
          <a:prstGeom prst="rect">
            <a:avLst/>
          </a:prstGeom>
          <a:noFill/>
          <a:ln w="9525">
            <a:noFill/>
          </a:ln>
        </p:spPr>
        <p:txBody>
          <a:bodyPr>
            <a:spAutoFit/>
          </a:bodyPr>
          <a:lstStyle/>
          <a:p>
            <a:pPr lvl="0" eaLnBrk="1" hangingPunct="1">
              <a:lnSpc>
                <a:spcPct val="150000"/>
              </a:lnSpc>
            </a:pPr>
            <a:r>
              <a:rPr lang="en-US" altLang="zh-CN" sz="2400" b="1">
                <a:solidFill>
                  <a:srgbClr val="CC0000"/>
                </a:solidFill>
                <a:latin typeface="Times New Roman" panose="02020603050405020304" pitchFamily="18" charset="0"/>
                <a:ea typeface="黑体" panose="02010609060101010101" pitchFamily="49" charset="-122"/>
              </a:rPr>
              <a:t>1</a:t>
            </a:r>
            <a:r>
              <a:rPr lang="zh-CN" altLang="en-US" sz="2400" b="1">
                <a:solidFill>
                  <a:srgbClr val="CC0000"/>
                </a:solidFill>
                <a:latin typeface="Times New Roman" panose="02020603050405020304" pitchFamily="18" charset="0"/>
                <a:ea typeface="黑体" panose="02010609060101010101" pitchFamily="49" charset="-122"/>
              </a:rPr>
              <a:t>度</a:t>
            </a:r>
            <a:r>
              <a:rPr lang="en-US" altLang="zh-CN" sz="2400" b="1">
                <a:solidFill>
                  <a:srgbClr val="CC0000"/>
                </a:solidFill>
                <a:latin typeface="Times New Roman" panose="02020603050405020304" pitchFamily="18" charset="0"/>
                <a:ea typeface="黑体" panose="02010609060101010101" pitchFamily="49" charset="-122"/>
              </a:rPr>
              <a:t>=1 kW·h = 1×10</a:t>
            </a:r>
            <a:r>
              <a:rPr lang="en-US" altLang="zh-CN" sz="2400" b="1" baseline="30000">
                <a:solidFill>
                  <a:srgbClr val="CC0000"/>
                </a:solidFill>
                <a:latin typeface="Times New Roman" panose="02020603050405020304" pitchFamily="18" charset="0"/>
                <a:ea typeface="黑体" panose="02010609060101010101" pitchFamily="49" charset="-122"/>
              </a:rPr>
              <a:t>3 </a:t>
            </a:r>
            <a:r>
              <a:rPr lang="en-US" altLang="zh-CN" sz="2400" b="1">
                <a:solidFill>
                  <a:srgbClr val="CC0000"/>
                </a:solidFill>
                <a:latin typeface="Times New Roman" panose="02020603050405020304" pitchFamily="18" charset="0"/>
                <a:ea typeface="黑体" panose="02010609060101010101" pitchFamily="49" charset="-122"/>
              </a:rPr>
              <a:t>W×3600 s</a:t>
            </a:r>
          </a:p>
          <a:p>
            <a:pPr lvl="0" eaLnBrk="1" hangingPunct="1">
              <a:lnSpc>
                <a:spcPct val="150000"/>
              </a:lnSpc>
            </a:pPr>
            <a:r>
              <a:rPr lang="zh-CN" altLang="en-US" sz="2400" b="1">
                <a:solidFill>
                  <a:srgbClr val="CC0000"/>
                </a:solidFill>
                <a:latin typeface="Times New Roman" panose="02020603050405020304" pitchFamily="18" charset="0"/>
                <a:ea typeface="黑体" panose="02010609060101010101" pitchFamily="49" charset="-122"/>
              </a:rPr>
              <a:t> 　　　　　 </a:t>
            </a:r>
            <a:r>
              <a:rPr lang="en-US" altLang="zh-CN" sz="2400" b="1">
                <a:solidFill>
                  <a:srgbClr val="CC0000"/>
                </a:solidFill>
                <a:latin typeface="Times New Roman" panose="02020603050405020304" pitchFamily="18" charset="0"/>
                <a:ea typeface="黑体" panose="02010609060101010101" pitchFamily="49" charset="-122"/>
              </a:rPr>
              <a:t>=</a:t>
            </a:r>
            <a:r>
              <a:rPr lang="zh-CN" altLang="en-US" sz="2400" b="1">
                <a:solidFill>
                  <a:srgbClr val="CC0000"/>
                </a:solidFill>
                <a:latin typeface="Times New Roman" panose="02020603050405020304" pitchFamily="18" charset="0"/>
                <a:ea typeface="黑体" panose="02010609060101010101" pitchFamily="49" charset="-122"/>
              </a:rPr>
              <a:t> </a:t>
            </a:r>
            <a:r>
              <a:rPr lang="en-US" altLang="zh-CN" sz="2400" b="1">
                <a:solidFill>
                  <a:srgbClr val="CC0000"/>
                </a:solidFill>
                <a:latin typeface="Times New Roman" panose="02020603050405020304" pitchFamily="18" charset="0"/>
                <a:ea typeface="黑体" panose="02010609060101010101" pitchFamily="49" charset="-122"/>
              </a:rPr>
              <a:t>3.6×10</a:t>
            </a:r>
            <a:r>
              <a:rPr lang="en-US" altLang="zh-CN" sz="2400" b="1" baseline="30000">
                <a:solidFill>
                  <a:srgbClr val="CC0000"/>
                </a:solidFill>
                <a:latin typeface="Times New Roman" panose="02020603050405020304" pitchFamily="18" charset="0"/>
                <a:ea typeface="黑体" panose="02010609060101010101" pitchFamily="49" charset="-122"/>
              </a:rPr>
              <a:t>6  </a:t>
            </a:r>
            <a:r>
              <a:rPr lang="en-US" altLang="zh-CN" sz="2400" b="1">
                <a:solidFill>
                  <a:srgbClr val="CC0000"/>
                </a:solidFill>
                <a:latin typeface="Times New Roman" panose="02020603050405020304" pitchFamily="18" charset="0"/>
                <a:ea typeface="黑体" panose="02010609060101010101" pitchFamily="49" charset="-122"/>
              </a:rPr>
              <a:t>J</a:t>
            </a:r>
          </a:p>
        </p:txBody>
      </p:sp>
    </p:spTree>
    <p:extLst>
      <p:ext uri="{BB962C8B-B14F-4D97-AF65-F5344CB8AC3E}">
        <p14:creationId xmlns:p14="http://schemas.microsoft.com/office/powerpoint/2010/main" val="2245829679"/>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9">
                                            <p:txEl>
                                              <p:charRg st="0" end="28"/>
                                            </p:txEl>
                                          </p:spTgt>
                                        </p:tgtEl>
                                        <p:attrNameLst>
                                          <p:attrName>style.visibility</p:attrName>
                                        </p:attrNameLst>
                                      </p:cBhvr>
                                      <p:to>
                                        <p:strVal val="visible"/>
                                      </p:to>
                                    </p:set>
                                    <p:animEffect transition="in" filter="wipe(left)">
                                      <p:cBhvr>
                                        <p:cTn id="12" dur="500"/>
                                        <p:tgtEl>
                                          <p:spTgt spid="19">
                                            <p:txEl>
                                              <p:charRg st="0" end="28"/>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afterGroup">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7320" y="203200"/>
            <a:ext cx="3733800" cy="460375"/>
          </a:xfrm>
          <a:prstGeom prst="rect">
            <a:avLst/>
          </a:prstGeom>
          <a:noFill/>
        </p:spPr>
        <p:txBody>
          <a:bodyPr wrap="square" rtlCol="0">
            <a:spAutoFit/>
          </a:bodyPr>
          <a:lstStyle/>
          <a:p>
            <a:r>
              <a:rPr lang="zh-CN" altLang="en-US" sz="2400" b="1"/>
              <a:t>各种能量之间的转化情况</a:t>
            </a:r>
          </a:p>
        </p:txBody>
      </p:sp>
      <p:pic>
        <p:nvPicPr>
          <p:cNvPr id="3" name="图片 2"/>
          <p:cNvPicPr>
            <a:picLocks noChangeAspect="1"/>
          </p:cNvPicPr>
          <p:nvPr/>
        </p:nvPicPr>
        <p:blipFill>
          <a:blip r:embed="rId2"/>
          <a:stretch>
            <a:fillRect/>
          </a:stretch>
        </p:blipFill>
        <p:spPr>
          <a:xfrm>
            <a:off x="2118995" y="601345"/>
            <a:ext cx="4905375" cy="4371975"/>
          </a:xfrm>
          <a:prstGeom prst="rect">
            <a:avLst/>
          </a:prstGeom>
        </p:spPr>
      </p:pic>
    </p:spTree>
    <p:extLst>
      <p:ext uri="{BB962C8B-B14F-4D97-AF65-F5344CB8AC3E}">
        <p14:creationId xmlns:p14="http://schemas.microsoft.com/office/powerpoint/2010/main" val="3500833064"/>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KSO_WM_SLIDE_ITEM_CNT" val="4"/>
</p:tagLst>
</file>

<file path=ppt/tags/tag10.xml><?xml version="1.0" encoding="utf-8"?>
<p:tagLst xmlns:a="http://schemas.openxmlformats.org/drawingml/2006/main" xmlns:r="http://schemas.openxmlformats.org/officeDocument/2006/relationships" xmlns:p="http://schemas.openxmlformats.org/presentationml/2006/main">
  <p:tag name="KSO_WM_UNIT_TABLE_BEAUTIFY" val="smartTable{b20308f0-efde-4b6e-87ea-2030c864f2f8}"/>
</p:tagLst>
</file>

<file path=ppt/tags/tag11.xml><?xml version="1.0" encoding="utf-8"?>
<p:tagLst xmlns:a="http://schemas.openxmlformats.org/drawingml/2006/main" xmlns:r="http://schemas.openxmlformats.org/officeDocument/2006/relationships" xmlns:p="http://schemas.openxmlformats.org/presentationml/2006/main">
  <p:tag name="KSO_WM_UNIT_TABLE_BEAUTIFY" val="smartTable{e946a76d-4d29-4721-8edc-757cd876a341}"/>
</p:tagLst>
</file>

<file path=ppt/tags/tag2.xml><?xml version="1.0" encoding="utf-8"?>
<p:tagLst xmlns:a="http://schemas.openxmlformats.org/drawingml/2006/main" xmlns:r="http://schemas.openxmlformats.org/officeDocument/2006/relationships" xmlns:p="http://schemas.openxmlformats.org/presentationml/2006/main">
  <p:tag name="PA" val="v5.1.2"/>
</p:tagLst>
</file>

<file path=ppt/tags/tag3.xml><?xml version="1.0" encoding="utf-8"?>
<p:tagLst xmlns:a="http://schemas.openxmlformats.org/drawingml/2006/main" xmlns:r="http://schemas.openxmlformats.org/officeDocument/2006/relationships" xmlns:p="http://schemas.openxmlformats.org/presentationml/2006/main">
  <p:tag name="PA" val="v5.1.2"/>
</p:tagLst>
</file>

<file path=ppt/tags/tag4.xml><?xml version="1.0" encoding="utf-8"?>
<p:tagLst xmlns:a="http://schemas.openxmlformats.org/drawingml/2006/main" xmlns:r="http://schemas.openxmlformats.org/officeDocument/2006/relationships" xmlns:p="http://schemas.openxmlformats.org/presentationml/2006/main">
  <p:tag name="PA" val="v5.1.2"/>
</p:tagLst>
</file>

<file path=ppt/tags/tag5.xml><?xml version="1.0" encoding="utf-8"?>
<p:tagLst xmlns:a="http://schemas.openxmlformats.org/drawingml/2006/main" xmlns:r="http://schemas.openxmlformats.org/officeDocument/2006/relationships" xmlns:p="http://schemas.openxmlformats.org/presentationml/2006/main">
  <p:tag name="PA" val="v5.1.2"/>
</p:tagLst>
</file>

<file path=ppt/tags/tag6.xml><?xml version="1.0" encoding="utf-8"?>
<p:tagLst xmlns:a="http://schemas.openxmlformats.org/drawingml/2006/main" xmlns:r="http://schemas.openxmlformats.org/officeDocument/2006/relationships" xmlns:p="http://schemas.openxmlformats.org/presentationml/2006/main">
  <p:tag name="PA" val="v5.1.2"/>
</p:tagLst>
</file>

<file path=ppt/tags/tag7.xml><?xml version="1.0" encoding="utf-8"?>
<p:tagLst xmlns:a="http://schemas.openxmlformats.org/drawingml/2006/main" xmlns:r="http://schemas.openxmlformats.org/officeDocument/2006/relationships" xmlns:p="http://schemas.openxmlformats.org/presentationml/2006/main">
  <p:tag name="PA" val="v5.1.2"/>
</p:tagLst>
</file>

<file path=ppt/tags/tag8.xml><?xml version="1.0" encoding="utf-8"?>
<p:tagLst xmlns:a="http://schemas.openxmlformats.org/drawingml/2006/main" xmlns:r="http://schemas.openxmlformats.org/officeDocument/2006/relationships" xmlns:p="http://schemas.openxmlformats.org/presentationml/2006/main">
  <p:tag name="PA" val="v5.1.2"/>
</p:tagLst>
</file>

<file path=ppt/tags/tag9.xml><?xml version="1.0" encoding="utf-8"?>
<p:tagLst xmlns:a="http://schemas.openxmlformats.org/drawingml/2006/main" xmlns:r="http://schemas.openxmlformats.org/officeDocument/2006/relationships" xmlns:p="http://schemas.openxmlformats.org/presentationml/2006/main">
  <p:tag name="PA" val="v5.1.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2519</Words>
  <Application>Microsoft Office PowerPoint</Application>
  <PresentationFormat>全屏显示(16:9)</PresentationFormat>
  <Paragraphs>160</Paragraphs>
  <Slides>31</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31</vt:i4>
      </vt:variant>
    </vt:vector>
  </HeadingPairs>
  <TitlesOfParts>
    <vt:vector size="33" baseType="lpstr">
      <vt:lpstr>Office 主题</vt:lpstr>
      <vt:lpstr>Equation.DSMT4</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3</cp:revision>
  <dcterms:created xsi:type="dcterms:W3CDTF">2020-09-07T12:55:39Z</dcterms:created>
  <dcterms:modified xsi:type="dcterms:W3CDTF">2020-09-07T13:05:58Z</dcterms:modified>
</cp:coreProperties>
</file>